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97" r:id="rId3"/>
    <p:sldId id="285" r:id="rId4"/>
    <p:sldId id="298" r:id="rId5"/>
    <p:sldId id="299" r:id="rId6"/>
    <p:sldId id="300" r:id="rId7"/>
    <p:sldId id="301" r:id="rId8"/>
    <p:sldId id="302" r:id="rId9"/>
    <p:sldId id="303" r:id="rId10"/>
    <p:sldId id="304" r:id="rId11"/>
    <p:sldId id="305" r:id="rId12"/>
    <p:sldId id="306" r:id="rId13"/>
    <p:sldId id="288" r:id="rId14"/>
    <p:sldId id="278" r:id="rId15"/>
    <p:sldId id="281" r:id="rId16"/>
    <p:sldId id="307" r:id="rId17"/>
    <p:sldId id="308" r:id="rId18"/>
  </p:sldIdLst>
  <p:sldSz cx="9144000" cy="5143500" type="screen16x9"/>
  <p:notesSz cx="6858000" cy="9144000"/>
  <p:embeddedFontLst>
    <p:embeddedFont>
      <p:font typeface="Abel" panose="020B0604020202020204" charset="0"/>
      <p:regular r:id="rId20"/>
    </p:embeddedFont>
    <p:embeddedFont>
      <p:font typeface="Calibri" panose="020F0502020204030204" pitchFamily="34" charset="0"/>
      <p:regular r:id="rId21"/>
      <p:bold r:id="rId22"/>
      <p:italic r:id="rId23"/>
      <p:boldItalic r:id="rId24"/>
    </p:embeddedFont>
    <p:embeddedFont>
      <p:font typeface="Encode Sans Semi Condensed" panose="020B0604020202020204" charset="0"/>
      <p:regular r:id="rId25"/>
      <p:bold r:id="rId26"/>
    </p:embeddedFont>
    <p:embeddedFont>
      <p:font typeface="Encode Sans Semi Condensed Light"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D8DBFD-9A2B-482A-A443-754404407EF8}">
  <a:tblStyle styleId="{E0D8DBFD-9A2B-482A-A443-754404407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B57346-DEF9-49EB-BBFD-8B5FC17ECA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5602" autoAdjust="0"/>
  </p:normalViewPr>
  <p:slideViewPr>
    <p:cSldViewPr snapToGrid="0">
      <p:cViewPr varScale="1">
        <p:scale>
          <a:sx n="101" d="100"/>
          <a:sy n="101" d="100"/>
        </p:scale>
        <p:origin x="112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7ADC9-5D5E-4E1F-929B-48DE5CD7E79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A86E3577-876C-41DB-AA7A-DB18A3A26CB3}">
      <dgm:prSet phldrT="[Text]" custT="1"/>
      <dgm:spPr/>
      <dgm:t>
        <a:bodyPr/>
        <a:lstStyle/>
        <a:p>
          <a:r>
            <a:rPr lang="en-CA" sz="2400" dirty="0">
              <a:solidFill>
                <a:schemeClr val="bg1"/>
              </a:solidFill>
              <a:latin typeface="Abel" panose="020B0604020202020204" charset="0"/>
            </a:rPr>
            <a:t>Modeling </a:t>
          </a:r>
        </a:p>
      </dgm:t>
    </dgm:pt>
    <dgm:pt modelId="{E680A2CF-E8FC-4F01-B9C4-D8FC2D0B6730}" type="parTrans" cxnId="{D9DA0BDD-1596-4E97-BF57-30E54B552961}">
      <dgm:prSet/>
      <dgm:spPr/>
      <dgm:t>
        <a:bodyPr/>
        <a:lstStyle/>
        <a:p>
          <a:endParaRPr lang="en-CA" sz="2400">
            <a:latin typeface="Abel" panose="020B0604020202020204" charset="0"/>
          </a:endParaRPr>
        </a:p>
      </dgm:t>
    </dgm:pt>
    <dgm:pt modelId="{A93644B6-E91C-4173-8D3A-1BD8DD015A84}" type="sibTrans" cxnId="{D9DA0BDD-1596-4E97-BF57-30E54B552961}">
      <dgm:prSet/>
      <dgm:spPr/>
      <dgm:t>
        <a:bodyPr/>
        <a:lstStyle/>
        <a:p>
          <a:endParaRPr lang="en-CA" sz="2400">
            <a:latin typeface="Abel" panose="020B0604020202020204" charset="0"/>
          </a:endParaRPr>
        </a:p>
      </dgm:t>
    </dgm:pt>
    <dgm:pt modelId="{DE02D6E1-363F-4ED3-83F6-A8135DFCC34F}">
      <dgm:prSet phldrT="[Text]" custT="1"/>
      <dgm:spPr/>
      <dgm:t>
        <a:bodyPr/>
        <a:lstStyle/>
        <a:p>
          <a:r>
            <a:rPr lang="en-CA" sz="2400" dirty="0">
              <a:solidFill>
                <a:schemeClr val="bg1"/>
              </a:solidFill>
              <a:latin typeface="Abel" panose="020B0604020202020204" charset="0"/>
            </a:rPr>
            <a:t>Variable Selection</a:t>
          </a:r>
        </a:p>
      </dgm:t>
    </dgm:pt>
    <dgm:pt modelId="{13C2CAE7-E996-4CE7-AC90-24E160CD3901}" type="parTrans" cxnId="{251B5742-17B2-4DE7-A623-295DD758756B}">
      <dgm:prSet/>
      <dgm:spPr/>
      <dgm:t>
        <a:bodyPr/>
        <a:lstStyle/>
        <a:p>
          <a:endParaRPr lang="en-CA" sz="2400">
            <a:latin typeface="Abel" panose="020B0604020202020204" charset="0"/>
          </a:endParaRPr>
        </a:p>
      </dgm:t>
    </dgm:pt>
    <dgm:pt modelId="{0605A5CD-95E9-41DD-8ACE-E8FAB5B326DA}" type="sibTrans" cxnId="{251B5742-17B2-4DE7-A623-295DD758756B}">
      <dgm:prSet/>
      <dgm:spPr/>
      <dgm:t>
        <a:bodyPr/>
        <a:lstStyle/>
        <a:p>
          <a:endParaRPr lang="en-CA" sz="2400">
            <a:latin typeface="Abel" panose="020B0604020202020204" charset="0"/>
          </a:endParaRPr>
        </a:p>
      </dgm:t>
    </dgm:pt>
    <dgm:pt modelId="{F70D66DC-5819-43E2-A86E-100A3ACD4DBC}" type="pres">
      <dgm:prSet presAssocID="{3C87ADC9-5D5E-4E1F-929B-48DE5CD7E790}" presName="compositeShape" presStyleCnt="0">
        <dgm:presLayoutVars>
          <dgm:chMax val="2"/>
          <dgm:dir/>
          <dgm:resizeHandles val="exact"/>
        </dgm:presLayoutVars>
      </dgm:prSet>
      <dgm:spPr/>
    </dgm:pt>
    <dgm:pt modelId="{20A5195E-D4FD-499E-9F92-95A3DE6E4007}" type="pres">
      <dgm:prSet presAssocID="{3C87ADC9-5D5E-4E1F-929B-48DE5CD7E790}" presName="divider" presStyleLbl="fgShp" presStyleIdx="0" presStyleCnt="1"/>
      <dgm:spPr/>
    </dgm:pt>
    <dgm:pt modelId="{2369667D-5F8F-467A-9BAA-9E5DFDB2454E}" type="pres">
      <dgm:prSet presAssocID="{A86E3577-876C-41DB-AA7A-DB18A3A26CB3}" presName="downArrow" presStyleLbl="node1" presStyleIdx="0" presStyleCnt="2"/>
      <dgm:spPr/>
    </dgm:pt>
    <dgm:pt modelId="{07EDC222-9EC2-4C2A-B016-399E2B90ED0F}" type="pres">
      <dgm:prSet presAssocID="{A86E3577-876C-41DB-AA7A-DB18A3A26CB3}" presName="downArrowText" presStyleLbl="revTx" presStyleIdx="0" presStyleCnt="2" custScaleX="180481" custLinFactX="93267" custLinFactNeighborX="100000" custLinFactNeighborY="-41736">
        <dgm:presLayoutVars>
          <dgm:bulletEnabled val="1"/>
        </dgm:presLayoutVars>
      </dgm:prSet>
      <dgm:spPr/>
    </dgm:pt>
    <dgm:pt modelId="{DD95D16D-BA98-4942-BE72-9BA1CB6994C2}" type="pres">
      <dgm:prSet presAssocID="{DE02D6E1-363F-4ED3-83F6-A8135DFCC34F}" presName="upArrow" presStyleLbl="node1" presStyleIdx="1" presStyleCnt="2"/>
      <dgm:spPr>
        <a:solidFill>
          <a:schemeClr val="tx1">
            <a:lumMod val="25000"/>
            <a:lumOff val="75000"/>
          </a:schemeClr>
        </a:solidFill>
      </dgm:spPr>
    </dgm:pt>
    <dgm:pt modelId="{98A82E16-10E2-486B-9EFC-3A71A11F6C47}" type="pres">
      <dgm:prSet presAssocID="{DE02D6E1-363F-4ED3-83F6-A8135DFCC34F}" presName="upArrowText" presStyleLbl="revTx" presStyleIdx="1" presStyleCnt="2" custScaleX="202448">
        <dgm:presLayoutVars>
          <dgm:bulletEnabled val="1"/>
        </dgm:presLayoutVars>
      </dgm:prSet>
      <dgm:spPr/>
    </dgm:pt>
  </dgm:ptLst>
  <dgm:cxnLst>
    <dgm:cxn modelId="{CA6AA324-7065-4497-84FF-E2F42EC6352F}" type="presOf" srcId="{3C87ADC9-5D5E-4E1F-929B-48DE5CD7E790}" destId="{F70D66DC-5819-43E2-A86E-100A3ACD4DBC}" srcOrd="0" destOrd="0" presId="urn:microsoft.com/office/officeart/2005/8/layout/arrow3"/>
    <dgm:cxn modelId="{251B5742-17B2-4DE7-A623-295DD758756B}" srcId="{3C87ADC9-5D5E-4E1F-929B-48DE5CD7E790}" destId="{DE02D6E1-363F-4ED3-83F6-A8135DFCC34F}" srcOrd="1" destOrd="0" parTransId="{13C2CAE7-E996-4CE7-AC90-24E160CD3901}" sibTransId="{0605A5CD-95E9-41DD-8ACE-E8FAB5B326DA}"/>
    <dgm:cxn modelId="{A145A948-A086-4A5D-8512-D1F0EC1C34C9}" type="presOf" srcId="{A86E3577-876C-41DB-AA7A-DB18A3A26CB3}" destId="{07EDC222-9EC2-4C2A-B016-399E2B90ED0F}" srcOrd="0" destOrd="0" presId="urn:microsoft.com/office/officeart/2005/8/layout/arrow3"/>
    <dgm:cxn modelId="{414ABE7A-B6A9-4088-A3AF-C03575210889}" type="presOf" srcId="{DE02D6E1-363F-4ED3-83F6-A8135DFCC34F}" destId="{98A82E16-10E2-486B-9EFC-3A71A11F6C47}" srcOrd="0" destOrd="0" presId="urn:microsoft.com/office/officeart/2005/8/layout/arrow3"/>
    <dgm:cxn modelId="{D9DA0BDD-1596-4E97-BF57-30E54B552961}" srcId="{3C87ADC9-5D5E-4E1F-929B-48DE5CD7E790}" destId="{A86E3577-876C-41DB-AA7A-DB18A3A26CB3}" srcOrd="0" destOrd="0" parTransId="{E680A2CF-E8FC-4F01-B9C4-D8FC2D0B6730}" sibTransId="{A93644B6-E91C-4173-8D3A-1BD8DD015A84}"/>
    <dgm:cxn modelId="{12603E9C-7A1D-475C-9A49-6B55A00E862F}" type="presParOf" srcId="{F70D66DC-5819-43E2-A86E-100A3ACD4DBC}" destId="{20A5195E-D4FD-499E-9F92-95A3DE6E4007}" srcOrd="0" destOrd="0" presId="urn:microsoft.com/office/officeart/2005/8/layout/arrow3"/>
    <dgm:cxn modelId="{E9447ED5-988C-4D2F-ABDA-7C89C95E8C79}" type="presParOf" srcId="{F70D66DC-5819-43E2-A86E-100A3ACD4DBC}" destId="{2369667D-5F8F-467A-9BAA-9E5DFDB2454E}" srcOrd="1" destOrd="0" presId="urn:microsoft.com/office/officeart/2005/8/layout/arrow3"/>
    <dgm:cxn modelId="{2A37B1E6-295A-4193-801A-D24BABD04C0E}" type="presParOf" srcId="{F70D66DC-5819-43E2-A86E-100A3ACD4DBC}" destId="{07EDC222-9EC2-4C2A-B016-399E2B90ED0F}" srcOrd="2" destOrd="0" presId="urn:microsoft.com/office/officeart/2005/8/layout/arrow3"/>
    <dgm:cxn modelId="{686E68BC-A1DB-46F8-84A1-FBCA670BDFAC}" type="presParOf" srcId="{F70D66DC-5819-43E2-A86E-100A3ACD4DBC}" destId="{DD95D16D-BA98-4942-BE72-9BA1CB6994C2}" srcOrd="3" destOrd="0" presId="urn:microsoft.com/office/officeart/2005/8/layout/arrow3"/>
    <dgm:cxn modelId="{2868A9EE-06BE-4747-848E-E2A968586149}" type="presParOf" srcId="{F70D66DC-5819-43E2-A86E-100A3ACD4DBC}" destId="{98A82E16-10E2-486B-9EFC-3A71A11F6C4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5195E-D4FD-499E-9F92-95A3DE6E4007}">
      <dsp:nvSpPr>
        <dsp:cNvPr id="0" name=""/>
        <dsp:cNvSpPr/>
      </dsp:nvSpPr>
      <dsp:spPr>
        <a:xfrm rot="21300000">
          <a:off x="10012" y="818381"/>
          <a:ext cx="3242792" cy="371348"/>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69667D-5F8F-467A-9BAA-9E5DFDB2454E}">
      <dsp:nvSpPr>
        <dsp:cNvPr id="0" name=""/>
        <dsp:cNvSpPr/>
      </dsp:nvSpPr>
      <dsp:spPr>
        <a:xfrm>
          <a:off x="391538" y="100405"/>
          <a:ext cx="978845" cy="80324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DC222-9EC2-4C2A-B016-399E2B90ED0F}">
      <dsp:nvSpPr>
        <dsp:cNvPr id="0" name=""/>
        <dsp:cNvSpPr/>
      </dsp:nvSpPr>
      <dsp:spPr>
        <a:xfrm>
          <a:off x="1378412" y="0"/>
          <a:ext cx="1884405"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Modeling </a:t>
          </a:r>
        </a:p>
      </dsp:txBody>
      <dsp:txXfrm>
        <a:off x="1378412" y="0"/>
        <a:ext cx="1884405" cy="843407"/>
      </dsp:txXfrm>
    </dsp:sp>
    <dsp:sp modelId="{DD95D16D-BA98-4942-BE72-9BA1CB6994C2}">
      <dsp:nvSpPr>
        <dsp:cNvPr id="0" name=""/>
        <dsp:cNvSpPr/>
      </dsp:nvSpPr>
      <dsp:spPr>
        <a:xfrm>
          <a:off x="1892434" y="1104461"/>
          <a:ext cx="978845" cy="803244"/>
        </a:xfrm>
        <a:prstGeom prst="upArrow">
          <a:avLst/>
        </a:prstGeom>
        <a:solidFill>
          <a:schemeClr val="tx1">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82E16-10E2-486B-9EFC-3A71A11F6C47}">
      <dsp:nvSpPr>
        <dsp:cNvPr id="0" name=""/>
        <dsp:cNvSpPr/>
      </dsp:nvSpPr>
      <dsp:spPr>
        <a:xfrm>
          <a:off x="-45407" y="1164704"/>
          <a:ext cx="2113763"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Variable Selection</a:t>
          </a:r>
        </a:p>
      </dsp:txBody>
      <dsp:txXfrm>
        <a:off x="-45407" y="1164704"/>
        <a:ext cx="2113763" cy="84340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6471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960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8441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d774ca7e2f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d774ca7e2f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774ca7e2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774ca7e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6430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2055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161862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774ca7e2f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774ca7e2f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331997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641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505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209741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Correlation</a:t>
            </a:r>
            <a:r>
              <a:rPr lang="en-US" dirty="0"/>
              <a:t> is a statistical technique that can show whether and how strongly pairs of variables are related/interdependent. When we look at two variables over time if one variable changes how does this affect change in another variable. So </a:t>
            </a:r>
            <a:r>
              <a:rPr lang="en-US" b="1" i="1" dirty="0"/>
              <a:t>Correlation measures to what extent different variables are interdependent.</a:t>
            </a:r>
          </a:p>
          <a:p>
            <a:endParaRPr lang="en-US" b="1" i="1" dirty="0"/>
          </a:p>
          <a:p>
            <a:pPr marL="139700" indent="0">
              <a:buFont typeface="Arial" panose="020B0604020202020204" pitchFamily="34" charset="0"/>
              <a:buNone/>
            </a:pPr>
            <a:r>
              <a:rPr lang="en-US" b="1" dirty="0"/>
              <a:t>Positive Correlation</a:t>
            </a:r>
            <a:r>
              <a:rPr lang="en-US" dirty="0"/>
              <a:t>: both variables change in the same direction.</a:t>
            </a:r>
          </a:p>
          <a:p>
            <a:pPr marL="139700" indent="0">
              <a:buFont typeface="Arial" panose="020B0604020202020204" pitchFamily="34" charset="0"/>
              <a:buNone/>
            </a:pPr>
            <a:r>
              <a:rPr lang="en-US" b="1" dirty="0"/>
              <a:t>Neutral Correlation</a:t>
            </a:r>
            <a:r>
              <a:rPr lang="en-US" dirty="0"/>
              <a:t>: No relationship in the change of the variables.</a:t>
            </a:r>
          </a:p>
          <a:p>
            <a:pPr marL="139700" indent="0">
              <a:buFont typeface="Arial" panose="020B0604020202020204" pitchFamily="34" charset="0"/>
              <a:buNone/>
            </a:pPr>
            <a:r>
              <a:rPr lang="en-US" b="1" dirty="0"/>
              <a:t>Negative Correlation</a:t>
            </a:r>
            <a:r>
              <a:rPr lang="en-US" dirty="0"/>
              <a:t>: variables change in opposite directions.</a:t>
            </a:r>
          </a:p>
          <a:p>
            <a:pPr marL="139700" indent="0">
              <a:buFont typeface="Arial" panose="020B0604020202020204" pitchFamily="34" charset="0"/>
              <a:buNone/>
            </a:pPr>
            <a:endParaRPr lang="en-US" dirty="0"/>
          </a:p>
          <a:p>
            <a:pPr marL="139700" indent="0">
              <a:buFont typeface="Arial" panose="020B0604020202020204" pitchFamily="34" charset="0"/>
              <a:buNone/>
            </a:pPr>
            <a:endParaRPr lang="en-CA" dirty="0"/>
          </a:p>
          <a:p>
            <a:pPr marL="139700" indent="0">
              <a:buNone/>
            </a:pPr>
            <a:r>
              <a:rPr lang="en-US" dirty="0"/>
              <a:t>Correlation coefficient and p-value will tell you the following:</a:t>
            </a:r>
          </a:p>
          <a:p>
            <a:r>
              <a:rPr lang="en-US" dirty="0"/>
              <a:t>Correlation coefficient </a:t>
            </a:r>
          </a:p>
          <a:p>
            <a:pPr>
              <a:buFont typeface="Arial" panose="020B0604020202020204" pitchFamily="34" charset="0"/>
              <a:buChar char="•"/>
            </a:pPr>
            <a:r>
              <a:rPr lang="en-US" dirty="0"/>
              <a:t>close to +1: Large Positive relationship</a:t>
            </a:r>
          </a:p>
          <a:p>
            <a:pPr>
              <a:buFont typeface="Arial" panose="020B0604020202020204" pitchFamily="34" charset="0"/>
              <a:buChar char="•"/>
            </a:pPr>
            <a:r>
              <a:rPr lang="en-US" dirty="0"/>
              <a:t>close to -1: Large Negative relationship</a:t>
            </a:r>
          </a:p>
          <a:p>
            <a:pPr>
              <a:buFont typeface="Arial" panose="020B0604020202020204" pitchFamily="34" charset="0"/>
              <a:buChar char="•"/>
            </a:pPr>
            <a:r>
              <a:rPr lang="en-US" dirty="0"/>
              <a:t>close to 0: No relationship</a:t>
            </a:r>
          </a:p>
          <a:p>
            <a:pPr marL="139700" indent="0">
              <a:buNone/>
            </a:pPr>
            <a:endParaRPr lang="en-US" dirty="0"/>
          </a:p>
          <a:p>
            <a:pPr marL="139700" indent="0">
              <a:buNone/>
            </a:pPr>
            <a:r>
              <a:rPr lang="en-US" dirty="0"/>
              <a:t>P-value</a:t>
            </a:r>
          </a:p>
          <a:p>
            <a:pPr>
              <a:buFont typeface="Arial" panose="020B0604020202020204" pitchFamily="34" charset="0"/>
              <a:buChar char="•"/>
            </a:pPr>
            <a:r>
              <a:rPr lang="en-US" dirty="0"/>
              <a:t>P-value &lt;0.001: </a:t>
            </a:r>
            <a:r>
              <a:rPr lang="en-US" b="1" dirty="0"/>
              <a:t>Strong</a:t>
            </a:r>
            <a:r>
              <a:rPr lang="en-US" dirty="0"/>
              <a:t> certainty in the result</a:t>
            </a:r>
          </a:p>
          <a:p>
            <a:pPr>
              <a:buFont typeface="Arial" panose="020B0604020202020204" pitchFamily="34" charset="0"/>
              <a:buChar char="•"/>
            </a:pPr>
            <a:r>
              <a:rPr lang="en-US" dirty="0"/>
              <a:t>P-value &lt;0.05:  </a:t>
            </a:r>
            <a:r>
              <a:rPr lang="en-US" b="1" dirty="0"/>
              <a:t>Moderate</a:t>
            </a:r>
            <a:r>
              <a:rPr lang="en-US" dirty="0"/>
              <a:t> certainty in the result</a:t>
            </a:r>
          </a:p>
          <a:p>
            <a:pPr>
              <a:buFont typeface="Arial" panose="020B0604020202020204" pitchFamily="34" charset="0"/>
              <a:buChar char="•"/>
            </a:pPr>
            <a:r>
              <a:rPr lang="en-US" dirty="0"/>
              <a:t>P-value &lt;0.1: </a:t>
            </a:r>
            <a:r>
              <a:rPr lang="en-US" b="1" dirty="0"/>
              <a:t>Weak</a:t>
            </a:r>
            <a:r>
              <a:rPr lang="en-US" dirty="0"/>
              <a:t> certainty in the result</a:t>
            </a:r>
          </a:p>
          <a:p>
            <a:pPr>
              <a:buFont typeface="Arial" panose="020B0604020202020204" pitchFamily="34" charset="0"/>
              <a:buChar char="•"/>
            </a:pPr>
            <a:r>
              <a:rPr lang="en-US" dirty="0"/>
              <a:t>P-value &gt; 0.1: </a:t>
            </a:r>
            <a:r>
              <a:rPr lang="en-US" b="1" dirty="0"/>
              <a:t>No</a:t>
            </a:r>
            <a:r>
              <a:rPr lang="en-US" dirty="0"/>
              <a:t> certainty in the result</a:t>
            </a:r>
          </a:p>
          <a:p>
            <a:pPr marL="139700" indent="0">
              <a:buFont typeface="Arial" panose="020B0604020202020204" pitchFamily="34" charset="0"/>
              <a:buNone/>
            </a:pPr>
            <a:endParaRPr lang="en-CA" dirty="0"/>
          </a:p>
          <a:p>
            <a:pPr marL="139700" indent="0">
              <a:buFont typeface="Arial" panose="020B0604020202020204" pitchFamily="34" charset="0"/>
              <a:buNone/>
            </a:pPr>
            <a:r>
              <a:rPr lang="en-US" b="1" dirty="0"/>
              <a:t>There are several statistics that you can use to quantify correlation- </a:t>
            </a:r>
            <a:r>
              <a:rPr lang="en-CA" b="1" dirty="0"/>
              <a:t>Pearson’s r | Spearman’s </a:t>
            </a:r>
            <a:r>
              <a:rPr lang="el-GR" b="1" dirty="0"/>
              <a:t>ρ (</a:t>
            </a:r>
            <a:r>
              <a:rPr lang="en-CA" b="1" dirty="0"/>
              <a:t>rho) | Kendall’s </a:t>
            </a:r>
            <a:r>
              <a:rPr lang="el-GR" b="1" dirty="0"/>
              <a:t>τ (</a:t>
            </a:r>
            <a:r>
              <a:rPr lang="en-CA" b="1" dirty="0"/>
              <a:t>tau)</a:t>
            </a:r>
          </a:p>
          <a:p>
            <a:pPr marL="139700" indent="0">
              <a:buFont typeface="Arial" panose="020B0604020202020204" pitchFamily="34" charset="0"/>
              <a:buNone/>
            </a:pPr>
            <a:r>
              <a:rPr lang="en-US" dirty="0"/>
              <a:t>Pearson’s coefficient measures linear correlation, while the Spearman and Kendall coefficients compare the ranks of data.</a:t>
            </a:r>
            <a:endParaRPr lang="en-CA" dirty="0"/>
          </a:p>
          <a:p>
            <a:pPr marL="139700" indent="0">
              <a:buNone/>
            </a:pPr>
            <a:endParaRPr lang="en-US" dirty="0"/>
          </a:p>
          <a:p>
            <a:pPr marL="139700" indent="0">
              <a:buNone/>
            </a:pPr>
            <a:r>
              <a:rPr lang="en-US" dirty="0"/>
              <a:t>Several conditions have to be met for Pearson correlation:</a:t>
            </a:r>
          </a:p>
          <a:p>
            <a:pPr>
              <a:buFont typeface="Arial" panose="020B0604020202020204" pitchFamily="34" charset="0"/>
              <a:buChar char="•"/>
            </a:pPr>
            <a:r>
              <a:rPr lang="en-US" dirty="0"/>
              <a:t>The variables x and y must have a linear relationship.</a:t>
            </a:r>
          </a:p>
          <a:p>
            <a:pPr>
              <a:buFont typeface="Arial" panose="020B0604020202020204" pitchFamily="34" charset="0"/>
              <a:buChar char="•"/>
            </a:pPr>
            <a:r>
              <a:rPr lang="en-US" dirty="0"/>
              <a:t>Both variables x and y must be numerical (or quantitative). That is, they must represent measurements with no restriction on their level of precision. For example, numbers with many places after the decimal point (such as 11.332 or 0.229) must be possible.</a:t>
            </a:r>
          </a:p>
          <a:p>
            <a:pPr>
              <a:buFont typeface="Arial" panose="020B0604020202020204" pitchFamily="34" charset="0"/>
              <a:buChar char="•"/>
            </a:pPr>
            <a:r>
              <a:rPr lang="en-US" dirty="0"/>
              <a:t>The y values must have a normal distribution for each x, with the same variance at each x.</a:t>
            </a:r>
          </a:p>
          <a:p>
            <a:pPr marL="139700" indent="0">
              <a:buNone/>
            </a:pPr>
            <a:r>
              <a:rPr lang="en-US" dirty="0"/>
              <a:t>The Pearson’s correlation coefficient is calculated as the covariance of the two variables divided by the product of the standard deviation of each data sample. It is the normalization of the covariance between the two variables to give an interpretable score.</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CA" dirty="0"/>
          </a:p>
          <a:p>
            <a:pPr marL="139700" indent="0">
              <a:buNone/>
            </a:pPr>
            <a:r>
              <a:rPr lang="en-US" dirty="0"/>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p>
          <a:p>
            <a:pPr marL="139700" indent="0">
              <a:buNone/>
            </a:pPr>
            <a:r>
              <a:rPr lang="en-US" dirty="0"/>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p>
          <a:p>
            <a:pPr marL="139700" indent="0">
              <a:buNone/>
            </a:pPr>
            <a:r>
              <a:rPr lang="en-US" dirty="0"/>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p>
          <a:p>
            <a:pPr marL="139700" indent="0">
              <a:buNone/>
            </a:pPr>
            <a:r>
              <a:rPr lang="en-US" dirty="0"/>
              <a:t>Note that Spearman’s rank applies to ordinal data only.</a:t>
            </a:r>
          </a:p>
          <a:p>
            <a:pPr marL="139700" indent="0">
              <a:buNone/>
            </a:pPr>
            <a:r>
              <a:rPr lang="en-US" dirty="0"/>
              <a:t>Spearman's correlation coefficient, (ρ, also signified by </a:t>
            </a:r>
            <a:r>
              <a:rPr lang="en-US" i="1" dirty="0" err="1"/>
              <a:t>r</a:t>
            </a:r>
            <a:r>
              <a:rPr lang="en-US" dirty="0" err="1"/>
              <a:t>s</a:t>
            </a:r>
            <a:r>
              <a:rPr lang="en-US" dirty="0"/>
              <a:t>)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US" dirty="0"/>
          </a:p>
          <a:p>
            <a:endParaRPr lang="en-US" dirty="0"/>
          </a:p>
          <a:p>
            <a:endParaRPr lang="en-CA" dirty="0"/>
          </a:p>
        </p:txBody>
      </p:sp>
    </p:spTree>
    <p:extLst>
      <p:ext uri="{BB962C8B-B14F-4D97-AF65-F5344CB8AC3E}">
        <p14:creationId xmlns:p14="http://schemas.microsoft.com/office/powerpoint/2010/main" val="237637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7063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93" b="893"/>
          <a:stretch/>
        </p:blipFill>
        <p:spPr>
          <a:xfrm>
            <a:off x="8159800" y="1226525"/>
            <a:ext cx="559400" cy="551575"/>
          </a:xfrm>
          <a:prstGeom prst="rect">
            <a:avLst/>
          </a:prstGeom>
          <a:noFill/>
          <a:ln>
            <a:noFill/>
          </a:ln>
        </p:spPr>
      </p:pic>
      <p:pic>
        <p:nvPicPr>
          <p:cNvPr id="11" name="Google Shape;11;p2"/>
          <p:cNvPicPr preferRelativeResize="0"/>
          <p:nvPr/>
        </p:nvPicPr>
        <p:blipFill rotWithShape="1">
          <a:blip r:embed="rId3">
            <a:alphaModFix/>
          </a:blip>
          <a:srcRect t="893" b="893"/>
          <a:stretch/>
        </p:blipFill>
        <p:spPr>
          <a:xfrm>
            <a:off x="5840740" y="3088850"/>
            <a:ext cx="868960" cy="856825"/>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3">
            <a:alphaModFix/>
          </a:blip>
          <a:srcRect t="32908"/>
          <a:stretch/>
        </p:blipFill>
        <p:spPr>
          <a:xfrm>
            <a:off x="4559800" y="0"/>
            <a:ext cx="2083750" cy="1403574"/>
          </a:xfrm>
          <a:prstGeom prst="rect">
            <a:avLst/>
          </a:prstGeom>
          <a:noFill/>
          <a:ln>
            <a:noFill/>
          </a:ln>
        </p:spPr>
      </p:pic>
      <p:pic>
        <p:nvPicPr>
          <p:cNvPr id="16" name="Google Shape;16;p2"/>
          <p:cNvPicPr preferRelativeResize="0"/>
          <p:nvPr/>
        </p:nvPicPr>
        <p:blipFill rotWithShape="1">
          <a:blip r:embed="rId4">
            <a:alphaModFix/>
          </a:blip>
          <a:srcRect t="980" b="990"/>
          <a:stretch/>
        </p:blipFill>
        <p:spPr>
          <a:xfrm>
            <a:off x="7328456" y="3151696"/>
            <a:ext cx="1313988" cy="1293307"/>
          </a:xfrm>
          <a:prstGeom prst="rect">
            <a:avLst/>
          </a:prstGeom>
          <a:noFill/>
          <a:ln>
            <a:noFill/>
          </a:ln>
        </p:spPr>
      </p:pic>
      <p:pic>
        <p:nvPicPr>
          <p:cNvPr id="17" name="Google Shape;17;p2"/>
          <p:cNvPicPr preferRelativeResize="0"/>
          <p:nvPr/>
        </p:nvPicPr>
        <p:blipFill rotWithShape="1">
          <a:blip r:embed="rId4">
            <a:alphaModFix/>
          </a:blip>
          <a:srcRect t="980" b="990"/>
          <a:stretch/>
        </p:blipFill>
        <p:spPr>
          <a:xfrm>
            <a:off x="6498100" y="1154949"/>
            <a:ext cx="868950" cy="855263"/>
          </a:xfrm>
          <a:prstGeom prst="rect">
            <a:avLst/>
          </a:prstGeom>
          <a:noFill/>
          <a:ln>
            <a:noFill/>
          </a:ln>
        </p:spPr>
      </p:pic>
      <p:pic>
        <p:nvPicPr>
          <p:cNvPr id="18" name="Google Shape;18;p2"/>
          <p:cNvPicPr preferRelativeResize="0"/>
          <p:nvPr/>
        </p:nvPicPr>
        <p:blipFill rotWithShape="1">
          <a:blip r:embed="rId2">
            <a:alphaModFix/>
          </a:blip>
          <a:srcRect r="30045"/>
          <a:stretch/>
        </p:blipFill>
        <p:spPr>
          <a:xfrm>
            <a:off x="8642450" y="2072900"/>
            <a:ext cx="501549" cy="719850"/>
          </a:xfrm>
          <a:prstGeom prst="rect">
            <a:avLst/>
          </a:prstGeom>
          <a:noFill/>
          <a:ln>
            <a:noFill/>
          </a:ln>
        </p:spPr>
      </p:pic>
      <p:pic>
        <p:nvPicPr>
          <p:cNvPr id="19" name="Google Shape;19;p2"/>
          <p:cNvPicPr preferRelativeResize="0"/>
          <p:nvPr/>
        </p:nvPicPr>
        <p:blipFill rotWithShape="1">
          <a:blip r:embed="rId3">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670" b="661"/>
          <a:stretch/>
        </p:blipFill>
        <p:spPr>
          <a:xfrm>
            <a:off x="7894561" y="4059551"/>
            <a:ext cx="725380" cy="718575"/>
          </a:xfrm>
          <a:prstGeom prst="rect">
            <a:avLst/>
          </a:prstGeom>
          <a:noFill/>
          <a:ln>
            <a:noFill/>
          </a:ln>
        </p:spPr>
      </p:pic>
      <p:pic>
        <p:nvPicPr>
          <p:cNvPr id="22" name="Google Shape;22;p3"/>
          <p:cNvPicPr preferRelativeResize="0"/>
          <p:nvPr/>
        </p:nvPicPr>
        <p:blipFill rotWithShape="1">
          <a:blip r:embed="rId3">
            <a:alphaModFix/>
          </a:blip>
          <a:srcRect t="893" b="893"/>
          <a:stretch/>
        </p:blipFill>
        <p:spPr>
          <a:xfrm>
            <a:off x="4843790" y="3138650"/>
            <a:ext cx="868960" cy="856825"/>
          </a:xfrm>
          <a:prstGeom prst="rect">
            <a:avLst/>
          </a:prstGeom>
          <a:noFill/>
          <a:ln>
            <a:noFill/>
          </a:ln>
        </p:spPr>
      </p:pic>
      <p:pic>
        <p:nvPicPr>
          <p:cNvPr id="23" name="Google Shape;23;p3"/>
          <p:cNvPicPr preferRelativeResize="0"/>
          <p:nvPr/>
        </p:nvPicPr>
        <p:blipFill rotWithShape="1">
          <a:blip r:embed="rId2">
            <a:alphaModFix/>
          </a:blip>
          <a:srcRect r="30045"/>
          <a:stretch/>
        </p:blipFill>
        <p:spPr>
          <a:xfrm>
            <a:off x="8642450" y="1370757"/>
            <a:ext cx="501549"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 name="Google Shape;26;p3"/>
          <p:cNvSpPr txBox="1">
            <a:spLocks noGrp="1"/>
          </p:cNvSpPr>
          <p:nvPr>
            <p:ph type="subTitle" idx="1"/>
          </p:nvPr>
        </p:nvSpPr>
        <p:spPr>
          <a:xfrm>
            <a:off x="514800" y="2702092"/>
            <a:ext cx="8114400" cy="415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
        <p:nvSpPr>
          <p:cNvPr id="27" name="Google Shape;27;p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28" name="Google Shape;28;p3"/>
          <p:cNvPicPr preferRelativeResize="0"/>
          <p:nvPr/>
        </p:nvPicPr>
        <p:blipFill rotWithShape="1">
          <a:blip r:embed="rId2">
            <a:alphaModFix/>
          </a:blip>
          <a:srcRect t="893" b="893"/>
          <a:stretch/>
        </p:blipFill>
        <p:spPr>
          <a:xfrm>
            <a:off x="8135275" y="254100"/>
            <a:ext cx="559400" cy="551575"/>
          </a:xfrm>
          <a:prstGeom prst="rect">
            <a:avLst/>
          </a:prstGeom>
          <a:noFill/>
          <a:ln>
            <a:noFill/>
          </a:ln>
        </p:spPr>
      </p:pic>
      <p:pic>
        <p:nvPicPr>
          <p:cNvPr id="29" name="Google Shape;29;p3"/>
          <p:cNvPicPr preferRelativeResize="0"/>
          <p:nvPr/>
        </p:nvPicPr>
        <p:blipFill rotWithShape="1">
          <a:blip r:embed="rId4">
            <a:alphaModFix/>
          </a:blip>
          <a:srcRect t="980" b="990"/>
          <a:stretch/>
        </p:blipFill>
        <p:spPr>
          <a:xfrm>
            <a:off x="5941581" y="711496"/>
            <a:ext cx="1313988" cy="1293307"/>
          </a:xfrm>
          <a:prstGeom prst="rect">
            <a:avLst/>
          </a:prstGeom>
          <a:noFill/>
          <a:ln>
            <a:noFill/>
          </a:ln>
        </p:spPr>
      </p:pic>
      <p:pic>
        <p:nvPicPr>
          <p:cNvPr id="30" name="Google Shape;30;p3"/>
          <p:cNvPicPr preferRelativeResize="0"/>
          <p:nvPr/>
        </p:nvPicPr>
        <p:blipFill rotWithShape="1">
          <a:blip r:embed="rId4">
            <a:alphaModFix/>
          </a:blip>
          <a:srcRect t="980" b="990"/>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3">
            <a:alphaModFix/>
          </a:blip>
          <a:srcRect b="44635"/>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3">
            <a:alphaModFix/>
          </a:blip>
          <a:srcRect t="32908"/>
          <a:stretch/>
        </p:blipFill>
        <p:spPr>
          <a:xfrm>
            <a:off x="3629000" y="0"/>
            <a:ext cx="2083750" cy="1403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89" name="Google Shape;89;p8"/>
          <p:cNvGrpSpPr/>
          <p:nvPr/>
        </p:nvGrpSpPr>
        <p:grpSpPr>
          <a:xfrm>
            <a:off x="0" y="4080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514800" y="4080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95" name="Google Shape;95;p8"/>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96" name="Google Shape;96;p8"/>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97" name="Google Shape;97;p8"/>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 name="Google Shape;137;p12"/>
          <p:cNvPicPr preferRelativeResize="0"/>
          <p:nvPr/>
        </p:nvPicPr>
        <p:blipFill rotWithShape="1">
          <a:blip r:embed="rId2">
            <a:alphaModFix/>
          </a:blip>
          <a:srcRect t="670" b="670"/>
          <a:stretch/>
        </p:blipFill>
        <p:spPr>
          <a:xfrm>
            <a:off x="8280475" y="2416469"/>
            <a:ext cx="595150" cy="589532"/>
          </a:xfrm>
          <a:prstGeom prst="rect">
            <a:avLst/>
          </a:prstGeom>
          <a:noFill/>
          <a:ln>
            <a:noFill/>
          </a:ln>
        </p:spPr>
      </p:pic>
      <p:pic>
        <p:nvPicPr>
          <p:cNvPr id="138" name="Google Shape;138;p12"/>
          <p:cNvPicPr preferRelativeResize="0"/>
          <p:nvPr/>
        </p:nvPicPr>
        <p:blipFill rotWithShape="1">
          <a:blip r:embed="rId3">
            <a:alphaModFix/>
          </a:blip>
          <a:srcRect t="670" b="661"/>
          <a:stretch/>
        </p:blipFill>
        <p:spPr>
          <a:xfrm>
            <a:off x="7027447" y="232387"/>
            <a:ext cx="595150" cy="589551"/>
          </a:xfrm>
          <a:prstGeom prst="rect">
            <a:avLst/>
          </a:prstGeom>
          <a:noFill/>
          <a:ln>
            <a:noFill/>
          </a:ln>
        </p:spPr>
      </p:pic>
      <p:pic>
        <p:nvPicPr>
          <p:cNvPr id="139" name="Google Shape;139;p12"/>
          <p:cNvPicPr preferRelativeResize="0"/>
          <p:nvPr/>
        </p:nvPicPr>
        <p:blipFill rotWithShape="1">
          <a:blip r:embed="rId3">
            <a:alphaModFix/>
          </a:blip>
          <a:srcRect t="670" b="661"/>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2">
            <a:alphaModFix/>
          </a:blip>
          <a:srcRect t="31866"/>
          <a:stretch/>
        </p:blipFill>
        <p:spPr>
          <a:xfrm>
            <a:off x="315900" y="0"/>
            <a:ext cx="1732351" cy="1185075"/>
          </a:xfrm>
          <a:prstGeom prst="rect">
            <a:avLst/>
          </a:prstGeom>
          <a:noFill/>
          <a:ln>
            <a:noFill/>
          </a:ln>
        </p:spPr>
      </p:pic>
      <p:pic>
        <p:nvPicPr>
          <p:cNvPr id="141" name="Google Shape;141;p12"/>
          <p:cNvPicPr preferRelativeResize="0"/>
          <p:nvPr/>
        </p:nvPicPr>
        <p:blipFill rotWithShape="1">
          <a:blip r:embed="rId4">
            <a:alphaModFix/>
          </a:blip>
          <a:srcRect t="980" b="990"/>
          <a:stretch/>
        </p:blipFill>
        <p:spPr>
          <a:xfrm>
            <a:off x="281325" y="1351150"/>
            <a:ext cx="710101" cy="698926"/>
          </a:xfrm>
          <a:prstGeom prst="rect">
            <a:avLst/>
          </a:prstGeom>
          <a:noFill/>
          <a:ln>
            <a:noFill/>
          </a:ln>
        </p:spPr>
      </p:pic>
      <p:pic>
        <p:nvPicPr>
          <p:cNvPr id="142" name="Google Shape;142;p12"/>
          <p:cNvPicPr preferRelativeResize="0"/>
          <p:nvPr/>
        </p:nvPicPr>
        <p:blipFill rotWithShape="1">
          <a:blip r:embed="rId4">
            <a:alphaModFix/>
          </a:blip>
          <a:srcRect t="980" b="990"/>
          <a:stretch/>
        </p:blipFill>
        <p:spPr>
          <a:xfrm>
            <a:off x="8033925" y="3686350"/>
            <a:ext cx="841700" cy="828426"/>
          </a:xfrm>
          <a:prstGeom prst="rect">
            <a:avLst/>
          </a:prstGeom>
          <a:noFill/>
          <a:ln>
            <a:noFill/>
          </a:ln>
        </p:spPr>
      </p:pic>
      <p:pic>
        <p:nvPicPr>
          <p:cNvPr id="143" name="Google Shape;143;p12"/>
          <p:cNvPicPr preferRelativeResize="0"/>
          <p:nvPr/>
        </p:nvPicPr>
        <p:blipFill rotWithShape="1">
          <a:blip r:embed="rId2">
            <a:alphaModFix/>
          </a:blip>
          <a:srcRect r="27808"/>
          <a:stretch/>
        </p:blipFill>
        <p:spPr>
          <a:xfrm>
            <a:off x="7910125" y="182975"/>
            <a:ext cx="1233875" cy="1716026"/>
          </a:xfrm>
          <a:prstGeom prst="rect">
            <a:avLst/>
          </a:prstGeom>
          <a:noFill/>
          <a:ln>
            <a:noFill/>
          </a:ln>
        </p:spPr>
      </p:pic>
      <p:pic>
        <p:nvPicPr>
          <p:cNvPr id="144" name="Google Shape;144;p12"/>
          <p:cNvPicPr preferRelativeResize="0"/>
          <p:nvPr/>
        </p:nvPicPr>
        <p:blipFill rotWithShape="1">
          <a:blip r:embed="rId2">
            <a:alphaModFix/>
          </a:blip>
          <a:srcRect l="28341"/>
          <a:stretch/>
        </p:blipFill>
        <p:spPr>
          <a:xfrm>
            <a:off x="0" y="2680300"/>
            <a:ext cx="315900" cy="442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6">
            <a:alphaModFix amt="65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dirty="0"/>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linkedin.com/in/aisha-syed-27506a5/" TargetMode="Externa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ludata.saludcapital.gov.co/osb/index.php/datos-de-salud/enfermedades-trasmisibles/covid1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wcota/covid19br" TargetMode="External"/><Relationship Id="rId5" Type="http://schemas.openxmlformats.org/officeDocument/2006/relationships/hyperlink" Target="http://www.openweathermap.org/" TargetMode="External"/><Relationship Id="rId4" Type="http://schemas.openxmlformats.org/officeDocument/2006/relationships/hyperlink" Target="https://github.com/nychealth/coronavirus-da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6" name="Picture 5">
            <a:extLst>
              <a:ext uri="{FF2B5EF4-FFF2-40B4-BE49-F238E27FC236}">
                <a16:creationId xmlns:a16="http://schemas.microsoft.com/office/drawing/2014/main" id="{20B7B5A4-A6DF-4D23-ABBC-D320BE9E0666}"/>
              </a:ext>
            </a:extLst>
          </p:cNvPr>
          <p:cNvPicPr>
            <a:picLocks noChangeAspect="1"/>
          </p:cNvPicPr>
          <p:nvPr/>
        </p:nvPicPr>
        <p:blipFill>
          <a:blip r:embed="rId3">
            <a:alphaModFix amt="35000"/>
          </a:blip>
          <a:stretch>
            <a:fillRect/>
          </a:stretch>
        </p:blipFill>
        <p:spPr>
          <a:xfrm>
            <a:off x="0" y="2650396"/>
            <a:ext cx="4402616" cy="2493104"/>
          </a:xfrm>
          <a:prstGeom prst="rect">
            <a:avLst/>
          </a:prstGeom>
          <a:ln>
            <a:noFill/>
          </a:ln>
          <a:effectLst>
            <a:softEdge rad="112500"/>
          </a:effectLst>
        </p:spPr>
      </p:pic>
      <p:sp>
        <p:nvSpPr>
          <p:cNvPr id="160" name="Google Shape;160;p14"/>
          <p:cNvSpPr txBox="1">
            <a:spLocks noGrp="1"/>
          </p:cNvSpPr>
          <p:nvPr>
            <p:ph type="ctrTitle"/>
          </p:nvPr>
        </p:nvSpPr>
        <p:spPr>
          <a:xfrm>
            <a:off x="202658" y="1674158"/>
            <a:ext cx="8738683" cy="113464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Impact of climate variables on Covid-19 cases </a:t>
            </a:r>
            <a:br>
              <a:rPr lang="en" sz="3600" dirty="0"/>
            </a:br>
            <a:r>
              <a:rPr lang="en" sz="3600" dirty="0"/>
              <a:t>for New York and Sao Paulo</a:t>
            </a:r>
            <a:endParaRPr sz="3600" dirty="0"/>
          </a:p>
        </p:txBody>
      </p:sp>
      <p:sp>
        <p:nvSpPr>
          <p:cNvPr id="3" name="Google Shape;160;p14">
            <a:extLst>
              <a:ext uri="{FF2B5EF4-FFF2-40B4-BE49-F238E27FC236}">
                <a16:creationId xmlns:a16="http://schemas.microsoft.com/office/drawing/2014/main" id="{7EEF3219-1DEA-4BF2-8A64-ED80F0B1CDE8}"/>
              </a:ext>
            </a:extLst>
          </p:cNvPr>
          <p:cNvSpPr txBox="1">
            <a:spLocks/>
          </p:cNvSpPr>
          <p:nvPr/>
        </p:nvSpPr>
        <p:spPr>
          <a:xfrm>
            <a:off x="135422" y="2962834"/>
            <a:ext cx="8738683" cy="593913"/>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9pPr>
          </a:lstStyle>
          <a:p>
            <a:r>
              <a:rPr lang="en-US" sz="2800" dirty="0"/>
              <a:t>(Does Covid spread faster in colder and drier weather ?)</a:t>
            </a:r>
          </a:p>
        </p:txBody>
      </p:sp>
      <p:sp>
        <p:nvSpPr>
          <p:cNvPr id="2" name="TextBox 1">
            <a:extLst>
              <a:ext uri="{FF2B5EF4-FFF2-40B4-BE49-F238E27FC236}">
                <a16:creationId xmlns:a16="http://schemas.microsoft.com/office/drawing/2014/main" id="{54F8CB51-0563-4343-986F-880948B3A651}"/>
              </a:ext>
            </a:extLst>
          </p:cNvPr>
          <p:cNvSpPr txBox="1"/>
          <p:nvPr/>
        </p:nvSpPr>
        <p:spPr>
          <a:xfrm>
            <a:off x="135421" y="3918696"/>
            <a:ext cx="3589413" cy="1169551"/>
          </a:xfrm>
          <a:prstGeom prst="rect">
            <a:avLst/>
          </a:prstGeom>
          <a:noFill/>
        </p:spPr>
        <p:txBody>
          <a:bodyPr wrap="square" rtlCol="0">
            <a:spAutoFit/>
          </a:bodyPr>
          <a:lstStyle/>
          <a:p>
            <a:r>
              <a:rPr lang="en-CA" dirty="0">
                <a:solidFill>
                  <a:schemeClr val="bg1"/>
                </a:solidFill>
              </a:rPr>
              <a:t>Final Project - Data Analytics Bootcamp</a:t>
            </a:r>
          </a:p>
          <a:p>
            <a:r>
              <a:rPr lang="en-CA" dirty="0">
                <a:solidFill>
                  <a:schemeClr val="bg1"/>
                </a:solidFill>
              </a:rPr>
              <a:t>University of Toronto</a:t>
            </a:r>
          </a:p>
          <a:p>
            <a:endParaRPr lang="en-CA" dirty="0">
              <a:solidFill>
                <a:schemeClr val="bg1"/>
              </a:solidFill>
            </a:endParaRPr>
          </a:p>
          <a:p>
            <a:endParaRPr lang="en-CA" dirty="0">
              <a:solidFill>
                <a:schemeClr val="bg1"/>
              </a:solidFill>
            </a:endParaRPr>
          </a:p>
          <a:p>
            <a:r>
              <a:rPr lang="en-CA" dirty="0">
                <a:solidFill>
                  <a:schemeClr val="bg1"/>
                </a:solidFill>
              </a:rPr>
              <a:t>June 9, 2021</a:t>
            </a:r>
          </a:p>
        </p:txBody>
      </p:sp>
      <p:sp>
        <p:nvSpPr>
          <p:cNvPr id="5" name="TextBox 4">
            <a:extLst>
              <a:ext uri="{FF2B5EF4-FFF2-40B4-BE49-F238E27FC236}">
                <a16:creationId xmlns:a16="http://schemas.microsoft.com/office/drawing/2014/main" id="{B4745646-06B1-48B4-B6F2-FA9E64F74079}"/>
              </a:ext>
            </a:extLst>
          </p:cNvPr>
          <p:cNvSpPr txBox="1"/>
          <p:nvPr/>
        </p:nvSpPr>
        <p:spPr>
          <a:xfrm>
            <a:off x="6763870" y="3918696"/>
            <a:ext cx="2776818" cy="1369606"/>
          </a:xfrm>
          <a:prstGeom prst="rect">
            <a:avLst/>
          </a:prstGeom>
          <a:noFill/>
        </p:spPr>
        <p:txBody>
          <a:bodyPr wrap="square" rtlCol="0">
            <a:spAutoFit/>
          </a:bodyPr>
          <a:lstStyle/>
          <a:p>
            <a:pPr lvl="4"/>
            <a:r>
              <a:rPr lang="en-CA" dirty="0">
                <a:solidFill>
                  <a:schemeClr val="bg1"/>
                </a:solidFill>
              </a:rPr>
              <a:t>Presented By: Group 5</a:t>
            </a:r>
          </a:p>
          <a:p>
            <a:pPr marL="285750" lvl="8" indent="-285750">
              <a:buClr>
                <a:schemeClr val="bg1"/>
              </a:buClr>
              <a:buFont typeface="Arial" panose="020B0604020202020204" pitchFamily="34" charset="0"/>
              <a:buChar char="•"/>
            </a:pPr>
            <a:r>
              <a:rPr lang="en-IN" sz="1100" dirty="0">
                <a:solidFill>
                  <a:schemeClr val="bg1"/>
                </a:solidFill>
              </a:rPr>
              <a:t>Aisha Syed</a:t>
            </a:r>
          </a:p>
          <a:p>
            <a:pPr marL="285750" lvl="8" indent="-285750">
              <a:buClr>
                <a:schemeClr val="bg1"/>
              </a:buClr>
              <a:buFont typeface="Arial" panose="020B0604020202020204" pitchFamily="34" charset="0"/>
              <a:buChar char="•"/>
            </a:pPr>
            <a:r>
              <a:rPr lang="en-IN" sz="1100" dirty="0">
                <a:solidFill>
                  <a:schemeClr val="bg1"/>
                </a:solidFill>
              </a:rPr>
              <a:t>Archana Narula</a:t>
            </a:r>
          </a:p>
          <a:p>
            <a:pPr marL="285750" lvl="8" indent="-285750">
              <a:buClr>
                <a:schemeClr val="bg1"/>
              </a:buClr>
              <a:buFont typeface="Arial" panose="020B0604020202020204" pitchFamily="34" charset="0"/>
              <a:buChar char="•"/>
            </a:pPr>
            <a:r>
              <a:rPr lang="en-IN" sz="1100" dirty="0">
                <a:solidFill>
                  <a:schemeClr val="bg1"/>
                </a:solidFill>
              </a:rPr>
              <a:t>Maria Leon</a:t>
            </a:r>
          </a:p>
          <a:p>
            <a:pPr marL="285750" lvl="8" indent="-285750">
              <a:buClr>
                <a:schemeClr val="bg1"/>
              </a:buClr>
              <a:buFont typeface="Arial" panose="020B0604020202020204" pitchFamily="34" charset="0"/>
              <a:buChar char="•"/>
            </a:pPr>
            <a:r>
              <a:rPr lang="en-IN" sz="1100" dirty="0" err="1">
                <a:solidFill>
                  <a:schemeClr val="bg1"/>
                </a:solidFill>
              </a:rPr>
              <a:t>Sushmitha</a:t>
            </a:r>
            <a:r>
              <a:rPr lang="en-IN" sz="1100" dirty="0">
                <a:solidFill>
                  <a:schemeClr val="bg1"/>
                </a:solidFill>
              </a:rPr>
              <a:t> </a:t>
            </a:r>
            <a:r>
              <a:rPr lang="en-IN" sz="1100" dirty="0" err="1">
                <a:solidFill>
                  <a:schemeClr val="bg1"/>
                </a:solidFill>
              </a:rPr>
              <a:t>Maddali</a:t>
            </a:r>
            <a:endParaRPr lang="en-IN" sz="1100" dirty="0">
              <a:solidFill>
                <a:schemeClr val="bg1"/>
              </a:solidFill>
            </a:endParaRPr>
          </a:p>
          <a:p>
            <a:pPr marL="285750" lvl="8" indent="-285750">
              <a:buClr>
                <a:schemeClr val="bg1"/>
              </a:buClr>
              <a:buFont typeface="Arial" panose="020B0604020202020204" pitchFamily="34" charset="0"/>
              <a:buChar char="•"/>
            </a:pPr>
            <a:r>
              <a:rPr lang="en-IN" sz="1100" dirty="0">
                <a:solidFill>
                  <a:schemeClr val="bg1"/>
                </a:solidFill>
              </a:rPr>
              <a:t>Kushal Sharma</a:t>
            </a:r>
          </a:p>
          <a:p>
            <a:endParaRPr lang="en-CA"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Regression Models : </a:t>
            </a:r>
            <a:r>
              <a:rPr lang="en-CA" sz="1800" dirty="0"/>
              <a:t>Modified to test one Feature (Temp) with Target (Cases)</a:t>
            </a:r>
          </a:p>
        </p:txBody>
      </p:sp>
      <p:graphicFrame>
        <p:nvGraphicFramePr>
          <p:cNvPr id="8" name="Table 7">
            <a:extLst>
              <a:ext uri="{FF2B5EF4-FFF2-40B4-BE49-F238E27FC236}">
                <a16:creationId xmlns:a16="http://schemas.microsoft.com/office/drawing/2014/main" id="{1906C6DB-927E-45F6-8418-ADA1724CC545}"/>
              </a:ext>
            </a:extLst>
          </p:cNvPr>
          <p:cNvGraphicFramePr>
            <a:graphicFrameLocks noGrp="1"/>
          </p:cNvGraphicFramePr>
          <p:nvPr>
            <p:extLst>
              <p:ext uri="{D42A27DB-BD31-4B8C-83A1-F6EECF244321}">
                <p14:modId xmlns:p14="http://schemas.microsoft.com/office/powerpoint/2010/main" val="100746563"/>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48.82446095385067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0.31753169737229314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-0.67983045 -10.26442788]]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[28.22399894]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9" name="Table 8">
            <a:extLst>
              <a:ext uri="{FF2B5EF4-FFF2-40B4-BE49-F238E27FC236}">
                <a16:creationId xmlns:a16="http://schemas.microsoft.com/office/drawing/2014/main" id="{73548224-FA08-4668-BF74-75D384417AF6}"/>
              </a:ext>
            </a:extLst>
          </p:cNvPr>
          <p:cNvGraphicFramePr>
            <a:graphicFrameLocks noGrp="1"/>
          </p:cNvGraphicFramePr>
          <p:nvPr>
            <p:extLst>
              <p:ext uri="{D42A27DB-BD31-4B8C-83A1-F6EECF244321}">
                <p14:modId xmlns:p14="http://schemas.microsoft.com/office/powerpoint/2010/main" val="3969345758"/>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26.90417126223218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0.5877569113932358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[[-0.75093355]]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[18.86118889]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0" name="Table 9">
            <a:extLst>
              <a:ext uri="{FF2B5EF4-FFF2-40B4-BE49-F238E27FC236}">
                <a16:creationId xmlns:a16="http://schemas.microsoft.com/office/drawing/2014/main" id="{621A4BEB-D728-4D1A-8C4D-3A9228C536CA}"/>
              </a:ext>
            </a:extLst>
          </p:cNvPr>
          <p:cNvGraphicFramePr>
            <a:graphicFrameLocks noGrp="1"/>
          </p:cNvGraphicFramePr>
          <p:nvPr>
            <p:extLst>
              <p:ext uri="{D42A27DB-BD31-4B8C-83A1-F6EECF244321}">
                <p14:modId xmlns:p14="http://schemas.microsoft.com/office/powerpoint/2010/main" val="2040917849"/>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65.72903528872156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0.006196186621425737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[[0.28607747]]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[8.25924912]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pSp>
        <p:nvGrpSpPr>
          <p:cNvPr id="3" name="Group 2">
            <a:extLst>
              <a:ext uri="{FF2B5EF4-FFF2-40B4-BE49-F238E27FC236}">
                <a16:creationId xmlns:a16="http://schemas.microsoft.com/office/drawing/2014/main" id="{905B9361-4499-4E59-93D9-28ED2308DF6B}"/>
              </a:ext>
            </a:extLst>
          </p:cNvPr>
          <p:cNvGrpSpPr/>
          <p:nvPr/>
        </p:nvGrpSpPr>
        <p:grpSpPr>
          <a:xfrm>
            <a:off x="1835524" y="804060"/>
            <a:ext cx="440391" cy="386005"/>
            <a:chOff x="1835524" y="804060"/>
            <a:chExt cx="440391" cy="386005"/>
          </a:xfrm>
        </p:grpSpPr>
        <p:sp>
          <p:nvSpPr>
            <p:cNvPr id="11" name="Flowchart: Connector 10">
              <a:extLst>
                <a:ext uri="{FF2B5EF4-FFF2-40B4-BE49-F238E27FC236}">
                  <a16:creationId xmlns:a16="http://schemas.microsoft.com/office/drawing/2014/main" id="{979A4164-0506-4EB3-8F21-A5CFE2703585}"/>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 name="TextBox 1">
              <a:extLst>
                <a:ext uri="{FF2B5EF4-FFF2-40B4-BE49-F238E27FC236}">
                  <a16:creationId xmlns:a16="http://schemas.microsoft.com/office/drawing/2014/main" id="{42B93640-1E2D-4AD9-BCB5-AD74498C9D9E}"/>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1a</a:t>
              </a:r>
              <a:endParaRPr lang="en-CA" dirty="0">
                <a:solidFill>
                  <a:schemeClr val="bg1"/>
                </a:solidFill>
                <a:latin typeface="Abel" panose="020B0604020202020204" charset="0"/>
              </a:endParaRPr>
            </a:p>
          </p:txBody>
        </p:sp>
      </p:grpSp>
      <p:grpSp>
        <p:nvGrpSpPr>
          <p:cNvPr id="17" name="Group 16">
            <a:extLst>
              <a:ext uri="{FF2B5EF4-FFF2-40B4-BE49-F238E27FC236}">
                <a16:creationId xmlns:a16="http://schemas.microsoft.com/office/drawing/2014/main" id="{5BD8ED06-06B4-42A3-BC3A-4EB7F6864D2E}"/>
              </a:ext>
            </a:extLst>
          </p:cNvPr>
          <p:cNvGrpSpPr/>
          <p:nvPr/>
        </p:nvGrpSpPr>
        <p:grpSpPr>
          <a:xfrm>
            <a:off x="172571" y="2532241"/>
            <a:ext cx="440391" cy="386005"/>
            <a:chOff x="1835524" y="804060"/>
            <a:chExt cx="440391" cy="386005"/>
          </a:xfrm>
        </p:grpSpPr>
        <p:sp>
          <p:nvSpPr>
            <p:cNvPr id="18" name="Flowchart: Connector 17">
              <a:extLst>
                <a:ext uri="{FF2B5EF4-FFF2-40B4-BE49-F238E27FC236}">
                  <a16:creationId xmlns:a16="http://schemas.microsoft.com/office/drawing/2014/main" id="{5115617A-5B49-482B-82D0-C36CF2B73B1E}"/>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0" name="TextBox 19">
              <a:extLst>
                <a:ext uri="{FF2B5EF4-FFF2-40B4-BE49-F238E27FC236}">
                  <a16:creationId xmlns:a16="http://schemas.microsoft.com/office/drawing/2014/main" id="{1C2BD4A8-69DD-4EF7-AE4F-B652B9EB7F4C}"/>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2a</a:t>
              </a:r>
              <a:endParaRPr lang="en-CA" dirty="0">
                <a:solidFill>
                  <a:schemeClr val="bg1"/>
                </a:solidFill>
                <a:latin typeface="Abel" panose="020B0604020202020204" charset="0"/>
              </a:endParaRPr>
            </a:p>
          </p:txBody>
        </p:sp>
      </p:grpSp>
      <p:grpSp>
        <p:nvGrpSpPr>
          <p:cNvPr id="22" name="Group 21">
            <a:extLst>
              <a:ext uri="{FF2B5EF4-FFF2-40B4-BE49-F238E27FC236}">
                <a16:creationId xmlns:a16="http://schemas.microsoft.com/office/drawing/2014/main" id="{D0951220-CF1B-4B7B-B5CD-6AFBFDC41CE8}"/>
              </a:ext>
            </a:extLst>
          </p:cNvPr>
          <p:cNvGrpSpPr/>
          <p:nvPr/>
        </p:nvGrpSpPr>
        <p:grpSpPr>
          <a:xfrm>
            <a:off x="8259024" y="2493126"/>
            <a:ext cx="440391" cy="386005"/>
            <a:chOff x="1835524" y="804060"/>
            <a:chExt cx="440391" cy="386005"/>
          </a:xfrm>
        </p:grpSpPr>
        <p:sp>
          <p:nvSpPr>
            <p:cNvPr id="23" name="Flowchart: Connector 22">
              <a:extLst>
                <a:ext uri="{FF2B5EF4-FFF2-40B4-BE49-F238E27FC236}">
                  <a16:creationId xmlns:a16="http://schemas.microsoft.com/office/drawing/2014/main" id="{05B9B268-D364-4FBF-B498-69BA9EB1FB60}"/>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4" name="TextBox 23">
              <a:extLst>
                <a:ext uri="{FF2B5EF4-FFF2-40B4-BE49-F238E27FC236}">
                  <a16:creationId xmlns:a16="http://schemas.microsoft.com/office/drawing/2014/main" id="{63F7A047-E814-4725-BAF9-2834FF66D820}"/>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3a</a:t>
              </a:r>
              <a:endParaRPr lang="en-CA" dirty="0">
                <a:solidFill>
                  <a:schemeClr val="bg1"/>
                </a:solidFill>
                <a:latin typeface="Abel" panose="020B0604020202020204" charset="0"/>
              </a:endParaRPr>
            </a:p>
          </p:txBody>
        </p:sp>
      </p:grpSp>
    </p:spTree>
    <p:extLst>
      <p:ext uri="{BB962C8B-B14F-4D97-AF65-F5344CB8AC3E}">
        <p14:creationId xmlns:p14="http://schemas.microsoft.com/office/powerpoint/2010/main" val="285678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Conclusion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124834" y="1480562"/>
            <a:ext cx="85632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rPr>
              <a:t>Did we find any correlation between temperature and humidity or was our analysis inconclusive?</a:t>
            </a:r>
            <a:endParaRPr dirty="0">
              <a:solidFill>
                <a:schemeClr val="bg1"/>
              </a:solidFill>
            </a:endParaRPr>
          </a:p>
        </p:txBody>
      </p:sp>
    </p:spTree>
    <p:extLst>
      <p:ext uri="{BB962C8B-B14F-4D97-AF65-F5344CB8AC3E}">
        <p14:creationId xmlns:p14="http://schemas.microsoft.com/office/powerpoint/2010/main" val="150862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Recommendations to project expansion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238521" y="910630"/>
            <a:ext cx="8563200" cy="2769959"/>
          </a:xfrm>
          <a:prstGeom prst="rect">
            <a:avLst/>
          </a:prstGeom>
          <a:noFill/>
          <a:ln>
            <a:noFill/>
          </a:ln>
        </p:spPr>
        <p:txBody>
          <a:bodyPr spcFirstLastPara="1" wrap="square" lIns="91425" tIns="91425" rIns="91425" bIns="91425" anchor="t" anchorCtr="0">
            <a:spAutoFit/>
          </a:bodyPr>
          <a:lstStyle/>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3 regression models excluding humidity (Done)</a:t>
            </a:r>
          </a:p>
          <a:p>
            <a:pPr marL="400050" lvl="0" indent="-285750" algn="l" rtl="0">
              <a:spcBef>
                <a:spcPts val="0"/>
              </a:spcBef>
              <a:spcAft>
                <a:spcPts val="0"/>
              </a:spcAft>
              <a:buClr>
                <a:schemeClr val="bg1"/>
              </a:buClr>
              <a:buSzPts val="18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Remove impact of other variables e.g.</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vaccination rate</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the positive cases related to </a:t>
            </a:r>
            <a:r>
              <a:rPr lang="en-US" dirty="0" err="1">
                <a:solidFill>
                  <a:schemeClr val="bg1"/>
                </a:solidFill>
                <a:latin typeface="Abel" panose="020B0604020202020204" charset="0"/>
              </a:rPr>
              <a:t>brazilian</a:t>
            </a:r>
            <a:r>
              <a:rPr lang="en-US" dirty="0">
                <a:solidFill>
                  <a:schemeClr val="bg1"/>
                </a:solidFill>
                <a:latin typeface="Abel" panose="020B0604020202020204" charset="0"/>
              </a:rPr>
              <a:t> mutant, which spread faster than the original.</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Active cases in the city</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the analysis using additional city data with similar cities.</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Add more cities with diverse conditions to understand the behavior of Covid cases compare to different temperatures</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Use time series methodologies on the new cases variable before running the regression</a:t>
            </a:r>
          </a:p>
        </p:txBody>
      </p:sp>
    </p:spTree>
    <p:extLst>
      <p:ext uri="{BB962C8B-B14F-4D97-AF65-F5344CB8AC3E}">
        <p14:creationId xmlns:p14="http://schemas.microsoft.com/office/powerpoint/2010/main" val="5749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6"/>
          <p:cNvSpPr txBox="1">
            <a:spLocks noGrp="1"/>
          </p:cNvSpPr>
          <p:nvPr>
            <p:ph type="title"/>
          </p:nvPr>
        </p:nvSpPr>
        <p:spPr>
          <a:xfrm>
            <a:off x="307434" y="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a:t>
            </a:r>
            <a:endParaRPr dirty="0"/>
          </a:p>
        </p:txBody>
      </p:sp>
      <p:sp>
        <p:nvSpPr>
          <p:cNvPr id="645" name="Google Shape;645;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47" name="Google Shape;647;p46"/>
          <p:cNvSpPr txBox="1"/>
          <p:nvPr/>
        </p:nvSpPr>
        <p:spPr>
          <a:xfrm>
            <a:off x="1769166" y="1080980"/>
            <a:ext cx="2802833" cy="98403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Aisha Syed</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hlinkClick r:id="rId3"/>
              </a:rPr>
              <a:t>https://www.linkedin.com/in/aisha-syed-27506a5/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aishamazhar@hotmail.com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18" name="Google Shape;647;p46">
            <a:extLst>
              <a:ext uri="{FF2B5EF4-FFF2-40B4-BE49-F238E27FC236}">
                <a16:creationId xmlns:a16="http://schemas.microsoft.com/office/drawing/2014/main" id="{FDB8ADE6-D785-451D-B50A-7A9DC5CCCB18}"/>
              </a:ext>
            </a:extLst>
          </p:cNvPr>
          <p:cNvSpPr txBox="1"/>
          <p:nvPr/>
        </p:nvSpPr>
        <p:spPr>
          <a:xfrm>
            <a:off x="1769166" y="2392251"/>
            <a:ext cx="3252414"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Archana Narula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https://www.linkedin.com/in/archana-thakur-narula-536b055/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archanatnarula@gmail.com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19" name="Google Shape;647;p46">
            <a:extLst>
              <a:ext uri="{FF2B5EF4-FFF2-40B4-BE49-F238E27FC236}">
                <a16:creationId xmlns:a16="http://schemas.microsoft.com/office/drawing/2014/main" id="{A5D539D2-40AD-4914-B99F-2F8367FF2ACB}"/>
              </a:ext>
            </a:extLst>
          </p:cNvPr>
          <p:cNvSpPr txBox="1"/>
          <p:nvPr/>
        </p:nvSpPr>
        <p:spPr>
          <a:xfrm>
            <a:off x="6657614" y="1090047"/>
            <a:ext cx="2486385"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Sushmitha Maddali</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https://www.linkedin.com/in/sushmitha-maddali</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maddalisushmitha@gmail.com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20" name="Google Shape;647;p46">
            <a:extLst>
              <a:ext uri="{FF2B5EF4-FFF2-40B4-BE49-F238E27FC236}">
                <a16:creationId xmlns:a16="http://schemas.microsoft.com/office/drawing/2014/main" id="{A1D5A4D3-8AB5-4CF5-BB5F-943CA9C6E0AD}"/>
              </a:ext>
            </a:extLst>
          </p:cNvPr>
          <p:cNvSpPr txBox="1"/>
          <p:nvPr/>
        </p:nvSpPr>
        <p:spPr>
          <a:xfrm>
            <a:off x="6681234" y="2465576"/>
            <a:ext cx="20929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Kushal Sharma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https://www.linkedin.com/in/kushca</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kushalsharma.ca@gmail.com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21" name="Google Shape;647;p46">
            <a:extLst>
              <a:ext uri="{FF2B5EF4-FFF2-40B4-BE49-F238E27FC236}">
                <a16:creationId xmlns:a16="http://schemas.microsoft.com/office/drawing/2014/main" id="{D1010E93-99E3-4E36-A375-DD352C29C491}"/>
              </a:ext>
            </a:extLst>
          </p:cNvPr>
          <p:cNvSpPr txBox="1"/>
          <p:nvPr/>
        </p:nvSpPr>
        <p:spPr>
          <a:xfrm>
            <a:off x="1829679" y="3909476"/>
            <a:ext cx="23994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Maria Leon</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https://www.linkedin.com/in/marialeon2009/ </a:t>
            </a:r>
            <a:br>
              <a:rPr lang="en-IN" sz="1000" u="sng" dirty="0">
                <a:solidFill>
                  <a:schemeClr val="hlink"/>
                </a:solidFill>
                <a:latin typeface="Abel" panose="020B0604020202020204" charset="0"/>
                <a:ea typeface="Verdana" panose="020B0604030504040204" pitchFamily="34" charset="0"/>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marietas2009@gmail.com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algn="ctr"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pic>
        <p:nvPicPr>
          <p:cNvPr id="7" name="Picture 6">
            <a:extLst>
              <a:ext uri="{FF2B5EF4-FFF2-40B4-BE49-F238E27FC236}">
                <a16:creationId xmlns:a16="http://schemas.microsoft.com/office/drawing/2014/main" id="{BBD1C7A5-C0CE-43EE-8ED0-3424D127B589}"/>
              </a:ext>
            </a:extLst>
          </p:cNvPr>
          <p:cNvPicPr>
            <a:picLocks noChangeAspect="1"/>
          </p:cNvPicPr>
          <p:nvPr/>
        </p:nvPicPr>
        <p:blipFill>
          <a:blip r:embed="rId4"/>
          <a:stretch>
            <a:fillRect/>
          </a:stretch>
        </p:blipFill>
        <p:spPr>
          <a:xfrm>
            <a:off x="293591" y="1016682"/>
            <a:ext cx="1371791" cy="1195554"/>
          </a:xfrm>
          <a:prstGeom prst="rect">
            <a:avLst/>
          </a:prstGeom>
        </p:spPr>
      </p:pic>
      <p:pic>
        <p:nvPicPr>
          <p:cNvPr id="9" name="Picture 8">
            <a:extLst>
              <a:ext uri="{FF2B5EF4-FFF2-40B4-BE49-F238E27FC236}">
                <a16:creationId xmlns:a16="http://schemas.microsoft.com/office/drawing/2014/main" id="{FBABFA1B-028C-4352-9B93-1B4F8A747F92}"/>
              </a:ext>
            </a:extLst>
          </p:cNvPr>
          <p:cNvPicPr>
            <a:picLocks noChangeAspect="1"/>
          </p:cNvPicPr>
          <p:nvPr/>
        </p:nvPicPr>
        <p:blipFill>
          <a:blip r:embed="rId5"/>
          <a:stretch>
            <a:fillRect/>
          </a:stretch>
        </p:blipFill>
        <p:spPr>
          <a:xfrm>
            <a:off x="280513" y="2349821"/>
            <a:ext cx="1397946" cy="1192914"/>
          </a:xfrm>
          <a:prstGeom prst="rect">
            <a:avLst/>
          </a:prstGeom>
        </p:spPr>
      </p:pic>
      <p:pic>
        <p:nvPicPr>
          <p:cNvPr id="11" name="Picture 10">
            <a:extLst>
              <a:ext uri="{FF2B5EF4-FFF2-40B4-BE49-F238E27FC236}">
                <a16:creationId xmlns:a16="http://schemas.microsoft.com/office/drawing/2014/main" id="{E8BFE2AC-FDF7-42DC-88C4-0B36E6FC0482}"/>
              </a:ext>
            </a:extLst>
          </p:cNvPr>
          <p:cNvPicPr>
            <a:picLocks noChangeAspect="1"/>
          </p:cNvPicPr>
          <p:nvPr/>
        </p:nvPicPr>
        <p:blipFill>
          <a:blip r:embed="rId6"/>
          <a:stretch>
            <a:fillRect/>
          </a:stretch>
        </p:blipFill>
        <p:spPr>
          <a:xfrm>
            <a:off x="383634" y="3640830"/>
            <a:ext cx="1059063" cy="1426421"/>
          </a:xfrm>
          <a:prstGeom prst="rect">
            <a:avLst/>
          </a:prstGeom>
        </p:spPr>
      </p:pic>
      <p:pic>
        <p:nvPicPr>
          <p:cNvPr id="15" name="Picture 14">
            <a:extLst>
              <a:ext uri="{FF2B5EF4-FFF2-40B4-BE49-F238E27FC236}">
                <a16:creationId xmlns:a16="http://schemas.microsoft.com/office/drawing/2014/main" id="{B6D99082-AC2F-44A8-B9CA-8B0E9D268117}"/>
              </a:ext>
            </a:extLst>
          </p:cNvPr>
          <p:cNvPicPr>
            <a:picLocks noChangeAspect="1"/>
          </p:cNvPicPr>
          <p:nvPr/>
        </p:nvPicPr>
        <p:blipFill>
          <a:blip r:embed="rId7"/>
          <a:stretch>
            <a:fillRect/>
          </a:stretch>
        </p:blipFill>
        <p:spPr>
          <a:xfrm>
            <a:off x="5252151" y="1080981"/>
            <a:ext cx="1252668" cy="1200200"/>
          </a:xfrm>
          <a:prstGeom prst="rect">
            <a:avLst/>
          </a:prstGeom>
        </p:spPr>
      </p:pic>
      <p:pic>
        <p:nvPicPr>
          <p:cNvPr id="17" name="Picture 16">
            <a:extLst>
              <a:ext uri="{FF2B5EF4-FFF2-40B4-BE49-F238E27FC236}">
                <a16:creationId xmlns:a16="http://schemas.microsoft.com/office/drawing/2014/main" id="{4586054D-6C65-433D-82D5-2F6437CAEF9E}"/>
              </a:ext>
            </a:extLst>
          </p:cNvPr>
          <p:cNvPicPr>
            <a:picLocks noChangeAspect="1"/>
          </p:cNvPicPr>
          <p:nvPr/>
        </p:nvPicPr>
        <p:blipFill>
          <a:blip r:embed="rId8"/>
          <a:stretch>
            <a:fillRect/>
          </a:stretch>
        </p:blipFill>
        <p:spPr>
          <a:xfrm>
            <a:off x="5199312" y="2392251"/>
            <a:ext cx="1358345" cy="1150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A5583650-4C33-47CF-9A45-5E21D1C8157A}"/>
              </a:ext>
            </a:extLst>
          </p:cNvPr>
          <p:cNvPicPr>
            <a:picLocks noChangeAspect="1"/>
          </p:cNvPicPr>
          <p:nvPr/>
        </p:nvPicPr>
        <p:blipFill>
          <a:blip r:embed="rId3"/>
          <a:stretch>
            <a:fillRect/>
          </a:stretch>
        </p:blipFill>
        <p:spPr>
          <a:xfrm>
            <a:off x="1880614" y="522672"/>
            <a:ext cx="5154172" cy="37342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Appendix: Extra Resources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20A8116-812F-41CA-B5C7-D52542EDA9EA}"/>
              </a:ext>
            </a:extLst>
          </p:cNvPr>
          <p:cNvSpPr/>
          <p:nvPr/>
        </p:nvSpPr>
        <p:spPr>
          <a:xfrm>
            <a:off x="5627594" y="1862418"/>
            <a:ext cx="3321424" cy="988358"/>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References</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319198" y="1226636"/>
            <a:ext cx="4622596" cy="3139291"/>
          </a:xfrm>
          <a:prstGeom prst="rect">
            <a:avLst/>
          </a:prstGeom>
          <a:noFill/>
          <a:ln>
            <a:noFill/>
          </a:ln>
        </p:spPr>
        <p:txBody>
          <a:bodyPr spcFirstLastPara="1" wrap="square" lIns="91425" tIns="91425" rIns="91425" bIns="91425" anchor="t" anchorCtr="0">
            <a:spAutoFit/>
          </a:bodyPr>
          <a:lstStyle/>
          <a:p>
            <a:pPr marL="114300" indent="0">
              <a:lnSpc>
                <a:spcPct val="100000"/>
              </a:lnSpc>
              <a:buNone/>
            </a:pPr>
            <a:r>
              <a:rPr lang="en-US" sz="1200" dirty="0">
                <a:solidFill>
                  <a:schemeClr val="bg1"/>
                </a:solidFill>
                <a:latin typeface="Abel" panose="020B0604020202020204" charset="0"/>
              </a:rPr>
              <a:t>[1] </a:t>
            </a:r>
            <a:r>
              <a:rPr lang="en-US" sz="1200" dirty="0" err="1">
                <a:solidFill>
                  <a:schemeClr val="bg1"/>
                </a:solidFill>
                <a:latin typeface="Abel" panose="020B0604020202020204" charset="0"/>
              </a:rPr>
              <a:t>Seade</a:t>
            </a:r>
            <a:r>
              <a:rPr lang="en-US" sz="1200" dirty="0">
                <a:solidFill>
                  <a:schemeClr val="bg1"/>
                </a:solidFill>
                <a:latin typeface="Abel" panose="020B0604020202020204" charset="0"/>
              </a:rPr>
              <a:t> Foundation Statistics Agency of the State of São Paulo </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[2] NYC Department of Health and Mental Hygiene </a:t>
            </a:r>
          </a:p>
          <a:p>
            <a:pPr marL="571500" lvl="1" indent="0">
              <a:lnSpc>
                <a:spcPct val="100000"/>
              </a:lnSpc>
              <a:buNone/>
            </a:pPr>
            <a:r>
              <a:rPr lang="en-US" sz="1200" dirty="0">
                <a:solidFill>
                  <a:schemeClr val="bg1"/>
                </a:solidFill>
                <a:latin typeface="Abel" panose="020B0604020202020204" charset="0"/>
                <a:hlinkClick r:id="rId4">
                  <a:extLst>
                    <a:ext uri="{A12FA001-AC4F-418D-AE19-62706E023703}">
                      <ahyp:hlinkClr xmlns:ahyp="http://schemas.microsoft.com/office/drawing/2018/hyperlinkcolor" val="tx"/>
                    </a:ext>
                  </a:extLst>
                </a:hlinkClick>
              </a:rPr>
              <a:t>https://github.com/nychealth/coronavirus-data</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[3] Open Weather Map</a:t>
            </a:r>
          </a:p>
          <a:p>
            <a:pPr marL="571500" lvl="1" indent="0">
              <a:lnSpc>
                <a:spcPct val="100000"/>
              </a:lnSpc>
              <a:buNone/>
            </a:pPr>
            <a:r>
              <a:rPr lang="en-US" sz="1200" dirty="0">
                <a:solidFill>
                  <a:schemeClr val="bg1"/>
                </a:solidFill>
                <a:latin typeface="Abel" panose="020B0604020202020204" charset="0"/>
                <a:hlinkClick r:id="rId5">
                  <a:extLst>
                    <a:ext uri="{A12FA001-AC4F-418D-AE19-62706E023703}">
                      <ahyp:hlinkClr xmlns:ahyp="http://schemas.microsoft.com/office/drawing/2018/hyperlinkcolor" val="tx"/>
                    </a:ext>
                  </a:extLst>
                </a:hlinkClick>
              </a:rPr>
              <a:t>www.openweathermap.org</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[4] Bogota Health Observatory</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[5] </a:t>
            </a:r>
            <a:r>
              <a:rPr lang="en-US" sz="1200" dirty="0" err="1">
                <a:solidFill>
                  <a:schemeClr val="bg1"/>
                </a:solidFill>
                <a:latin typeface="Abel" panose="020B0604020202020204" charset="0"/>
              </a:rPr>
              <a:t>wCota</a:t>
            </a:r>
            <a:r>
              <a:rPr lang="en-US" sz="1200" dirty="0">
                <a:solidFill>
                  <a:schemeClr val="bg1"/>
                </a:solidFill>
                <a:latin typeface="Abel" panose="020B0604020202020204" charset="0"/>
              </a:rPr>
              <a:t> </a:t>
            </a:r>
            <a:r>
              <a:rPr lang="en-US" sz="1200" dirty="0" err="1">
                <a:solidFill>
                  <a:schemeClr val="bg1"/>
                </a:solidFill>
                <a:latin typeface="Abel" panose="020B0604020202020204" charset="0"/>
              </a:rPr>
              <a:t>Github</a:t>
            </a:r>
            <a:r>
              <a:rPr lang="en-US" sz="1200" dirty="0">
                <a:solidFill>
                  <a:schemeClr val="bg1"/>
                </a:solidFill>
                <a:latin typeface="Abel" panose="020B0604020202020204" charset="0"/>
              </a:rPr>
              <a:t> </a:t>
            </a:r>
          </a:p>
          <a:p>
            <a:pPr marL="571500" lvl="1" indent="0">
              <a:lnSpc>
                <a:spcPct val="100000"/>
              </a:lnSpc>
              <a:buNone/>
            </a:pPr>
            <a:r>
              <a:rPr lang="en-US" sz="1200" dirty="0">
                <a:solidFill>
                  <a:schemeClr val="bg1"/>
                </a:solidFill>
                <a:latin typeface="Abel" panose="020B0604020202020204" charset="0"/>
                <a:hlinkClick r:id="rId6">
                  <a:extLst>
                    <a:ext uri="{A12FA001-AC4F-418D-AE19-62706E023703}">
                      <ahyp:hlinkClr xmlns:ahyp="http://schemas.microsoft.com/office/drawing/2018/hyperlinkcolor" val="tx"/>
                    </a:ext>
                  </a:extLst>
                </a:hlinkClick>
              </a:rPr>
              <a:t>https://github.com/wcota/covid19br</a:t>
            </a:r>
            <a:endParaRPr lang="en-US" sz="1200" dirty="0">
              <a:solidFill>
                <a:schemeClr val="bg1"/>
              </a:solidFill>
              <a:latin typeface="Abel" panose="020B0604020202020204" charset="0"/>
            </a:endParaRPr>
          </a:p>
        </p:txBody>
      </p:sp>
      <p:sp>
        <p:nvSpPr>
          <p:cNvPr id="5" name="TextBox 4">
            <a:extLst>
              <a:ext uri="{FF2B5EF4-FFF2-40B4-BE49-F238E27FC236}">
                <a16:creationId xmlns:a16="http://schemas.microsoft.com/office/drawing/2014/main" id="{C7A6EA2B-6D38-4B24-8D1D-17F168B04518}"/>
              </a:ext>
            </a:extLst>
          </p:cNvPr>
          <p:cNvSpPr txBox="1"/>
          <p:nvPr/>
        </p:nvSpPr>
        <p:spPr>
          <a:xfrm>
            <a:off x="319198" y="777573"/>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Data Sources</a:t>
            </a:r>
          </a:p>
        </p:txBody>
      </p:sp>
      <p:sp>
        <p:nvSpPr>
          <p:cNvPr id="6" name="TextBox 5">
            <a:extLst>
              <a:ext uri="{FF2B5EF4-FFF2-40B4-BE49-F238E27FC236}">
                <a16:creationId xmlns:a16="http://schemas.microsoft.com/office/drawing/2014/main" id="{40210C9C-2B22-4FC6-BD81-757DB54E1213}"/>
              </a:ext>
            </a:extLst>
          </p:cNvPr>
          <p:cNvSpPr txBox="1"/>
          <p:nvPr/>
        </p:nvSpPr>
        <p:spPr>
          <a:xfrm>
            <a:off x="5755342" y="1984037"/>
            <a:ext cx="3321424" cy="369332"/>
          </a:xfrm>
          <a:prstGeom prst="rect">
            <a:avLst/>
          </a:prstGeom>
          <a:noFill/>
        </p:spPr>
        <p:txBody>
          <a:bodyPr wrap="square" rtlCol="0">
            <a:spAutoFit/>
          </a:bodyPr>
          <a:lstStyle/>
          <a:p>
            <a:r>
              <a:rPr lang="en-US" sz="1800" b="1" dirty="0">
                <a:solidFill>
                  <a:schemeClr val="tx1"/>
                </a:solidFill>
                <a:latin typeface="Abel" panose="020B0604020202020204" charset="0"/>
                <a:cs typeface="Arial" panose="020B0604020202020204" pitchFamily="34" charset="0"/>
              </a:rPr>
              <a:t>GitHub Repository for Project Files</a:t>
            </a:r>
          </a:p>
        </p:txBody>
      </p:sp>
      <p:sp>
        <p:nvSpPr>
          <p:cNvPr id="7" name="TextBox 6">
            <a:extLst>
              <a:ext uri="{FF2B5EF4-FFF2-40B4-BE49-F238E27FC236}">
                <a16:creationId xmlns:a16="http://schemas.microsoft.com/office/drawing/2014/main" id="{3E54B210-3301-422F-BBEE-3B2D7FBB2418}"/>
              </a:ext>
            </a:extLst>
          </p:cNvPr>
          <p:cNvSpPr txBox="1"/>
          <p:nvPr/>
        </p:nvSpPr>
        <p:spPr>
          <a:xfrm>
            <a:off x="5822575" y="2356188"/>
            <a:ext cx="3321424" cy="276999"/>
          </a:xfrm>
          <a:prstGeom prst="rect">
            <a:avLst/>
          </a:prstGeom>
          <a:noFill/>
        </p:spPr>
        <p:txBody>
          <a:bodyPr wrap="square">
            <a:spAutoFit/>
          </a:bodyPr>
          <a:lstStyle/>
          <a:p>
            <a:r>
              <a:rPr lang="en-CA" sz="1200" b="1" u="sng" dirty="0">
                <a:solidFill>
                  <a:schemeClr val="tx1"/>
                </a:solidFill>
                <a:latin typeface="Abel" panose="020B0604020202020204" charset="0"/>
              </a:rPr>
              <a:t>https://github.com/archinarula/Group-5-Project</a:t>
            </a:r>
          </a:p>
        </p:txBody>
      </p:sp>
    </p:spTree>
    <p:extLst>
      <p:ext uri="{BB962C8B-B14F-4D97-AF65-F5344CB8AC3E}">
        <p14:creationId xmlns:p14="http://schemas.microsoft.com/office/powerpoint/2010/main" val="71881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Heatmap of all Variables</a:t>
            </a:r>
            <a:endParaRPr lang="en-CA" sz="1800" dirty="0"/>
          </a:p>
        </p:txBody>
      </p:sp>
      <p:pic>
        <p:nvPicPr>
          <p:cNvPr id="3" name="Picture 2">
            <a:extLst>
              <a:ext uri="{FF2B5EF4-FFF2-40B4-BE49-F238E27FC236}">
                <a16:creationId xmlns:a16="http://schemas.microsoft.com/office/drawing/2014/main" id="{8A17A7B4-2B8E-4EBE-91C0-A9D742C3DBB7}"/>
              </a:ext>
            </a:extLst>
          </p:cNvPr>
          <p:cNvPicPr>
            <a:picLocks noChangeAspect="1"/>
          </p:cNvPicPr>
          <p:nvPr/>
        </p:nvPicPr>
        <p:blipFill>
          <a:blip r:embed="rId3"/>
          <a:stretch>
            <a:fillRect/>
          </a:stretch>
        </p:blipFill>
        <p:spPr>
          <a:xfrm>
            <a:off x="1372385" y="820045"/>
            <a:ext cx="6110904" cy="4101578"/>
          </a:xfrm>
          <a:prstGeom prst="rect">
            <a:avLst/>
          </a:prstGeom>
        </p:spPr>
      </p:pic>
    </p:spTree>
    <p:extLst>
      <p:ext uri="{BB962C8B-B14F-4D97-AF65-F5344CB8AC3E}">
        <p14:creationId xmlns:p14="http://schemas.microsoft.com/office/powerpoint/2010/main" val="82819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A5AA9-6C56-4A71-800B-23DABF5AD605}"/>
              </a:ext>
            </a:extLst>
          </p:cNvPr>
          <p:cNvPicPr>
            <a:picLocks noChangeAspect="1"/>
          </p:cNvPicPr>
          <p:nvPr/>
        </p:nvPicPr>
        <p:blipFill>
          <a:blip r:embed="rId3">
            <a:alphaModFix amt="85000"/>
          </a:blip>
          <a:stretch>
            <a:fillRect/>
          </a:stretch>
        </p:blipFill>
        <p:spPr>
          <a:xfrm>
            <a:off x="4657325" y="746449"/>
            <a:ext cx="2460372" cy="111829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939BB6F-9697-49ED-97B2-FD517D29F99D}"/>
              </a:ext>
            </a:extLst>
          </p:cNvPr>
          <p:cNvPicPr>
            <a:picLocks noChangeAspect="1"/>
          </p:cNvPicPr>
          <p:nvPr/>
        </p:nvPicPr>
        <p:blipFill>
          <a:blip r:embed="rId4">
            <a:alphaModFix amt="85000"/>
          </a:blip>
          <a:stretch>
            <a:fillRect/>
          </a:stretch>
        </p:blipFill>
        <p:spPr>
          <a:xfrm>
            <a:off x="6346654" y="1841877"/>
            <a:ext cx="2743797" cy="10089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C89CCE1-85DF-4578-B2A7-CDBBC42C9A93}"/>
              </a:ext>
            </a:extLst>
          </p:cNvPr>
          <p:cNvPicPr>
            <a:picLocks noChangeAspect="1"/>
          </p:cNvPicPr>
          <p:nvPr/>
        </p:nvPicPr>
        <p:blipFill>
          <a:blip r:embed="rId5">
            <a:alphaModFix amt="50000"/>
          </a:blip>
          <a:stretch>
            <a:fillRect/>
          </a:stretch>
        </p:blipFill>
        <p:spPr>
          <a:xfrm>
            <a:off x="7083606" y="746449"/>
            <a:ext cx="2040937" cy="107259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6993CFD-7568-4AFB-A5F4-D4F73596D76D}"/>
              </a:ext>
            </a:extLst>
          </p:cNvPr>
          <p:cNvPicPr>
            <a:picLocks noChangeAspect="1"/>
          </p:cNvPicPr>
          <p:nvPr/>
        </p:nvPicPr>
        <p:blipFill>
          <a:blip r:embed="rId6">
            <a:alphaModFix amt="70000"/>
          </a:blip>
          <a:stretch>
            <a:fillRect/>
          </a:stretch>
        </p:blipFill>
        <p:spPr>
          <a:xfrm>
            <a:off x="2944409" y="4493464"/>
            <a:ext cx="2048087" cy="65003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AFB7CE9-E7E7-4E4E-AF66-3A54E0C3234C}"/>
              </a:ext>
            </a:extLst>
          </p:cNvPr>
          <p:cNvPicPr>
            <a:picLocks noChangeAspect="1"/>
          </p:cNvPicPr>
          <p:nvPr/>
        </p:nvPicPr>
        <p:blipFill>
          <a:blip r:embed="rId7">
            <a:alphaModFix amt="85000"/>
          </a:blip>
          <a:stretch>
            <a:fillRect/>
          </a:stretch>
        </p:blipFill>
        <p:spPr>
          <a:xfrm>
            <a:off x="0" y="3026386"/>
            <a:ext cx="2944409" cy="2117114"/>
          </a:xfrm>
          <a:prstGeom prst="rect">
            <a:avLst/>
          </a:prstGeom>
          <a:ln>
            <a:noFill/>
          </a:ln>
          <a:effectLst>
            <a:outerShdw blurRad="190500" algn="tl" rotWithShape="0">
              <a:srgbClr val="000000">
                <a:alpha val="70000"/>
              </a:srgbClr>
            </a:outerShdw>
          </a:effectLst>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3290718" cy="665100"/>
          </a:xfrm>
        </p:spPr>
        <p:txBody>
          <a:bodyPr/>
          <a:lstStyle/>
          <a:p>
            <a:r>
              <a:rPr lang="en-CA" dirty="0"/>
              <a:t>Overview</a:t>
            </a:r>
          </a:p>
        </p:txBody>
      </p:sp>
      <p:sp>
        <p:nvSpPr>
          <p:cNvPr id="19" name="TextBox 18">
            <a:extLst>
              <a:ext uri="{FF2B5EF4-FFF2-40B4-BE49-F238E27FC236}">
                <a16:creationId xmlns:a16="http://schemas.microsoft.com/office/drawing/2014/main" id="{DEB8E808-AF29-4624-B380-E7E27A7716EF}"/>
              </a:ext>
            </a:extLst>
          </p:cNvPr>
          <p:cNvSpPr txBox="1"/>
          <p:nvPr/>
        </p:nvSpPr>
        <p:spPr>
          <a:xfrm>
            <a:off x="50917" y="742355"/>
            <a:ext cx="4330873" cy="2246769"/>
          </a:xfrm>
          <a:prstGeom prst="rect">
            <a:avLst/>
          </a:prstGeom>
          <a:noFill/>
        </p:spPr>
        <p:txBody>
          <a:bodyPr wrap="square" rtlCol="0">
            <a:spAutoFit/>
          </a:bodyPr>
          <a:lstStyle/>
          <a:p>
            <a:r>
              <a:rPr lang="en-US" dirty="0">
                <a:solidFill>
                  <a:schemeClr val="bg1"/>
                </a:solidFill>
                <a:latin typeface="Abel" panose="020B0604020202020204" charset="0"/>
                <a:cs typeface="Arial" panose="020B0604020202020204" pitchFamily="34" charset="0"/>
              </a:rPr>
              <a:t>The new novel Coronavirus known as Covid19 (SARS CoV-2), has caused one of the most serious health crises globally. Since its global spread last year, we've seen multiple news article around the impact of temperature and humidity on the speed of spread and whether or not virus thrive in colder temperature. A simple Google search using term "covid spread cold and dry weather news" will lead to  multiple articles from credible sources (statistical and scientific) in favor or against.</a:t>
            </a:r>
          </a:p>
          <a:p>
            <a:endParaRPr lang="en-CA" dirty="0">
              <a:solidFill>
                <a:schemeClr val="bg1"/>
              </a:solidFill>
            </a:endParaRPr>
          </a:p>
        </p:txBody>
      </p:sp>
      <p:sp>
        <p:nvSpPr>
          <p:cNvPr id="20" name="Title 15">
            <a:extLst>
              <a:ext uri="{FF2B5EF4-FFF2-40B4-BE49-F238E27FC236}">
                <a16:creationId xmlns:a16="http://schemas.microsoft.com/office/drawing/2014/main" id="{C2231E2A-A5EB-470B-95C3-111A8880FB85}"/>
              </a:ext>
            </a:extLst>
          </p:cNvPr>
          <p:cNvSpPr txBox="1">
            <a:spLocks/>
          </p:cNvSpPr>
          <p:nvPr/>
        </p:nvSpPr>
        <p:spPr>
          <a:xfrm>
            <a:off x="5110225" y="3119988"/>
            <a:ext cx="3290718"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CA" dirty="0"/>
              <a:t>Purpose</a:t>
            </a:r>
          </a:p>
        </p:txBody>
      </p:sp>
      <p:sp>
        <p:nvSpPr>
          <p:cNvPr id="21" name="TextBox 20">
            <a:extLst>
              <a:ext uri="{FF2B5EF4-FFF2-40B4-BE49-F238E27FC236}">
                <a16:creationId xmlns:a16="http://schemas.microsoft.com/office/drawing/2014/main" id="{82F33EE9-D127-4B91-9488-B3F5AC52097E}"/>
              </a:ext>
            </a:extLst>
          </p:cNvPr>
          <p:cNvSpPr txBox="1"/>
          <p:nvPr/>
        </p:nvSpPr>
        <p:spPr>
          <a:xfrm>
            <a:off x="5033030" y="3658387"/>
            <a:ext cx="4057421" cy="523220"/>
          </a:xfrm>
          <a:prstGeom prst="rect">
            <a:avLst/>
          </a:prstGeom>
          <a:noFill/>
        </p:spPr>
        <p:txBody>
          <a:bodyPr wrap="square" rtlCol="0">
            <a:spAutoFit/>
          </a:bodyPr>
          <a:lstStyle/>
          <a:p>
            <a:pPr algn="just"/>
            <a:r>
              <a:rPr lang="en-US" dirty="0">
                <a:solidFill>
                  <a:schemeClr val="bg1"/>
                </a:solidFill>
                <a:latin typeface="Abel" panose="020B0604020202020204" charset="0"/>
                <a:ea typeface="Verdana" panose="020B0604030504040204" pitchFamily="34" charset="0"/>
                <a:cs typeface="Arial" panose="020B0604020202020204" pitchFamily="34" charset="0"/>
              </a:rPr>
              <a:t>The purpose of this study is to analyze if colder and dryer weather have any impact on Covid-19 virus </a:t>
            </a:r>
          </a:p>
        </p:txBody>
      </p:sp>
    </p:spTree>
    <p:extLst>
      <p:ext uri="{BB962C8B-B14F-4D97-AF65-F5344CB8AC3E}">
        <p14:creationId xmlns:p14="http://schemas.microsoft.com/office/powerpoint/2010/main" val="212986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2" name="Google Shape;552;p43"/>
          <p:cNvSpPr txBox="1">
            <a:spLocks noGrp="1"/>
          </p:cNvSpPr>
          <p:nvPr>
            <p:ph type="sldNum" idx="12"/>
          </p:nvPr>
        </p:nvSpPr>
        <p:spPr>
          <a:xfrm>
            <a:off x="8352013" y="3954233"/>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3" name="Google Shape;553;p43"/>
          <p:cNvSpPr/>
          <p:nvPr/>
        </p:nvSpPr>
        <p:spPr>
          <a:xfrm>
            <a:off x="319577" y="0"/>
            <a:ext cx="4089818" cy="22493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t" anchorCtr="0">
            <a:noAutofit/>
          </a:bodyPr>
          <a:lstStyle/>
          <a:p>
            <a:pPr marL="0" lvl="0" indent="0" algn="l" rtl="0">
              <a:spcBef>
                <a:spcPts val="0"/>
              </a:spcBef>
              <a:spcAft>
                <a:spcPts val="0"/>
              </a:spcAft>
              <a:buNone/>
            </a:pPr>
            <a:r>
              <a:rPr lang="en-CA" sz="2400" b="1" dirty="0">
                <a:solidFill>
                  <a:schemeClr val="lt1"/>
                </a:solidFill>
                <a:latin typeface="Abel" panose="020B0604020202020204" charset="0"/>
                <a:ea typeface="Encode Sans Semi Condensed"/>
                <a:cs typeface="Encode Sans Semi Condensed"/>
                <a:sym typeface="Encode Sans Semi Condensed"/>
              </a:rPr>
              <a:t>DATA SOURCES</a:t>
            </a:r>
          </a:p>
          <a:p>
            <a:pPr marL="0" lvl="0" indent="0" algn="l" rtl="0">
              <a:spcBef>
                <a:spcPts val="0"/>
              </a:spcBef>
              <a:spcAft>
                <a:spcPts val="0"/>
              </a:spcAft>
              <a:buNone/>
            </a:pPr>
            <a:r>
              <a:rPr lang="en-CA" sz="1600" dirty="0">
                <a:solidFill>
                  <a:schemeClr val="lt1"/>
                </a:solidFill>
                <a:latin typeface="Abel" panose="020B0604020202020204" charset="0"/>
                <a:ea typeface="Encode Sans Semi Condensed"/>
                <a:cs typeface="Encode Sans Semi Condensed"/>
                <a:sym typeface="Encode Sans Semi Condensed"/>
              </a:rPr>
              <a:t>(Secondary Data)</a:t>
            </a:r>
            <a:endParaRPr sz="1600" dirty="0">
              <a:solidFill>
                <a:schemeClr val="lt1"/>
              </a:solidFill>
              <a:latin typeface="Abel" panose="020B0604020202020204" charset="0"/>
              <a:ea typeface="Encode Sans Semi Condensed"/>
              <a:cs typeface="Encode Sans Semi Condensed"/>
              <a:sym typeface="Encode Sans Semi Condensed"/>
            </a:endParaRPr>
          </a:p>
          <a:p>
            <a:pPr lvl="0" algn="l" rtl="0"/>
            <a:endParaRPr lang="en" dirty="0">
              <a:solidFill>
                <a:schemeClr val="lt1"/>
              </a:solidFill>
              <a:latin typeface="Encode Sans Semi Condensed"/>
              <a:ea typeface="Encode Sans Semi Condensed"/>
              <a:cs typeface="Encode Sans Semi Condensed"/>
              <a:sym typeface="Encode Sans Semi Condensed"/>
            </a:endParaRPr>
          </a:p>
        </p:txBody>
      </p:sp>
      <p:sp>
        <p:nvSpPr>
          <p:cNvPr id="554" name="Google Shape;554;p43"/>
          <p:cNvSpPr/>
          <p:nvPr/>
        </p:nvSpPr>
        <p:spPr>
          <a:xfrm>
            <a:off x="4572000" y="0"/>
            <a:ext cx="4328713" cy="22493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PROJECT SCOPE</a:t>
            </a:r>
            <a:endParaRPr sz="2400" b="1" dirty="0">
              <a:solidFill>
                <a:schemeClr val="lt1"/>
              </a:solidFill>
              <a:latin typeface="Abel" panose="020B0604020202020204" charset="0"/>
              <a:ea typeface="Encode Sans Semi Condensed"/>
              <a:cs typeface="Encode Sans Semi Condensed"/>
              <a:sym typeface="Encode Sans Semi Condensed"/>
            </a:endParaRPr>
          </a:p>
        </p:txBody>
      </p:sp>
      <p:sp>
        <p:nvSpPr>
          <p:cNvPr id="555" name="Google Shape;555;p43"/>
          <p:cNvSpPr/>
          <p:nvPr/>
        </p:nvSpPr>
        <p:spPr>
          <a:xfrm>
            <a:off x="319577" y="2316715"/>
            <a:ext cx="4089818" cy="26721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0"/>
              </a:spcAft>
              <a:buClr>
                <a:schemeClr val="dk1"/>
              </a:buClr>
              <a:buSzPts val="1100"/>
              <a:buFont typeface="Arial"/>
              <a:buNone/>
            </a:pPr>
            <a:endParaRPr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60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VARIABLES</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6" name="Google Shape;556;p43"/>
          <p:cNvSpPr/>
          <p:nvPr/>
        </p:nvSpPr>
        <p:spPr>
          <a:xfrm>
            <a:off x="4572000" y="2316715"/>
            <a:ext cx="4328713" cy="26721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b="1" dirty="0">
                <a:solidFill>
                  <a:schemeClr val="lt1"/>
                </a:solidFill>
                <a:latin typeface="Abel" panose="020B0604020202020204" charset="0"/>
                <a:ea typeface="Encode Sans Semi Condensed"/>
                <a:cs typeface="Encode Sans Semi Condensed"/>
                <a:sym typeface="Encode Sans Semi Condensed"/>
              </a:rPr>
              <a:t>LIMITATIONS &amp; ASSUMPTIONS </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7" name="Google Shape;557;p43"/>
          <p:cNvSpPr/>
          <p:nvPr/>
        </p:nvSpPr>
        <p:spPr>
          <a:xfrm>
            <a:off x="3118882" y="837267"/>
            <a:ext cx="2581024" cy="2824154"/>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rot="5400000">
            <a:off x="3159921" y="952005"/>
            <a:ext cx="2824156" cy="2581024"/>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10800000">
            <a:off x="3295342" y="1112535"/>
            <a:ext cx="2581024" cy="24087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rot="-5400000">
            <a:off x="3205034" y="1031796"/>
            <a:ext cx="2408720" cy="2581024"/>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980D597-247F-44E0-AD30-E2FFA6A5920E}"/>
              </a:ext>
            </a:extLst>
          </p:cNvPr>
          <p:cNvSpPr txBox="1"/>
          <p:nvPr/>
        </p:nvSpPr>
        <p:spPr>
          <a:xfrm>
            <a:off x="349594" y="904638"/>
            <a:ext cx="2931892"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Covid cases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Seade</a:t>
            </a:r>
            <a:r>
              <a:rPr lang="en-CA" sz="1000" dirty="0">
                <a:solidFill>
                  <a:schemeClr val="bg1"/>
                </a:solidFill>
                <a:latin typeface="Abel" panose="020B0604020202020204" charset="0"/>
              </a:rPr>
              <a:t> Foundation Statistics Agency of the State of Sao Paulo </a:t>
            </a:r>
            <a:r>
              <a:rPr lang="en-CA" sz="1000" baseline="30000" dirty="0">
                <a:solidFill>
                  <a:schemeClr val="bg1"/>
                </a:solidFill>
                <a:latin typeface="Abel" panose="020B0604020202020204" charset="0"/>
              </a:rPr>
              <a:t>[1]</a:t>
            </a:r>
            <a:endParaRPr lang="en-CA"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NYC Department of Health and Mental Hygiene</a:t>
            </a:r>
            <a:r>
              <a:rPr lang="en-CA" sz="1000" baseline="30000" dirty="0">
                <a:solidFill>
                  <a:schemeClr val="bg1"/>
                </a:solidFill>
                <a:latin typeface="Abel" panose="020B0604020202020204" charset="0"/>
              </a:rPr>
              <a:t> [2]</a:t>
            </a:r>
            <a:endParaRPr lang="en-CA" sz="1000" dirty="0">
              <a:solidFill>
                <a:schemeClr val="bg1"/>
              </a:solidFill>
              <a:latin typeface="Abel" panose="020B0604020202020204" charset="0"/>
            </a:endParaRPr>
          </a:p>
        </p:txBody>
      </p:sp>
      <p:sp>
        <p:nvSpPr>
          <p:cNvPr id="19" name="TextBox 18">
            <a:extLst>
              <a:ext uri="{FF2B5EF4-FFF2-40B4-BE49-F238E27FC236}">
                <a16:creationId xmlns:a16="http://schemas.microsoft.com/office/drawing/2014/main" id="{483397DC-E1E0-46CB-90ED-EC07A66CCB0A}"/>
              </a:ext>
            </a:extLst>
          </p:cNvPr>
          <p:cNvSpPr txBox="1"/>
          <p:nvPr/>
        </p:nvSpPr>
        <p:spPr>
          <a:xfrm>
            <a:off x="374400" y="1711407"/>
            <a:ext cx="3719268" cy="46166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OpenWeatherMap</a:t>
            </a:r>
            <a:r>
              <a:rPr lang="en-CA" sz="1000" baseline="30000" dirty="0">
                <a:solidFill>
                  <a:schemeClr val="bg1"/>
                </a:solidFill>
                <a:latin typeface="Abel" panose="020B0604020202020204" charset="0"/>
              </a:rPr>
              <a:t>[3]</a:t>
            </a:r>
          </a:p>
        </p:txBody>
      </p:sp>
      <p:sp>
        <p:nvSpPr>
          <p:cNvPr id="20" name="TextBox 19">
            <a:extLst>
              <a:ext uri="{FF2B5EF4-FFF2-40B4-BE49-F238E27FC236}">
                <a16:creationId xmlns:a16="http://schemas.microsoft.com/office/drawing/2014/main" id="{18F45E2B-30F1-44D7-BBAD-366286B919F3}"/>
              </a:ext>
            </a:extLst>
          </p:cNvPr>
          <p:cNvSpPr txBox="1"/>
          <p:nvPr/>
        </p:nvSpPr>
        <p:spPr>
          <a:xfrm>
            <a:off x="307330" y="2357544"/>
            <a:ext cx="2849297"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Target</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mavg_7day_per_100k_new_cases </a:t>
            </a:r>
            <a:br>
              <a:rPr lang="en-US" sz="1000" dirty="0">
                <a:solidFill>
                  <a:schemeClr val="bg1"/>
                </a:solidFill>
                <a:latin typeface="Abel" panose="020B0604020202020204" charset="0"/>
              </a:rPr>
            </a:br>
            <a:r>
              <a:rPr lang="en-US" sz="1000" dirty="0">
                <a:solidFill>
                  <a:schemeClr val="bg1"/>
                </a:solidFill>
                <a:latin typeface="Abel" panose="020B0604020202020204" charset="0"/>
              </a:rPr>
              <a:t>(7 days moving average of  covid19 new cases for the city) </a:t>
            </a:r>
          </a:p>
        </p:txBody>
      </p:sp>
      <p:sp>
        <p:nvSpPr>
          <p:cNvPr id="21" name="TextBox 20">
            <a:extLst>
              <a:ext uri="{FF2B5EF4-FFF2-40B4-BE49-F238E27FC236}">
                <a16:creationId xmlns:a16="http://schemas.microsoft.com/office/drawing/2014/main" id="{04FAE952-2837-401E-A640-F33CA4D3DC3C}"/>
              </a:ext>
            </a:extLst>
          </p:cNvPr>
          <p:cNvSpPr txBox="1"/>
          <p:nvPr/>
        </p:nvSpPr>
        <p:spPr>
          <a:xfrm>
            <a:off x="5940542" y="777832"/>
            <a:ext cx="2853864" cy="138499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Limited to 2 cities</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New York</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Sao Paulo</a:t>
            </a:r>
          </a:p>
          <a:p>
            <a:pPr>
              <a:buClr>
                <a:schemeClr val="bg1"/>
              </a:buClr>
            </a:pPr>
            <a:endParaRPr lang="en-US" sz="1000" dirty="0">
              <a:solidFill>
                <a:schemeClr val="bg1"/>
              </a:solidFill>
              <a:latin typeface="Abel" panose="020B0604020202020204" charset="0"/>
            </a:endParaRPr>
          </a:p>
          <a:p>
            <a:pPr>
              <a:buClr>
                <a:schemeClr val="bg1"/>
              </a:buClr>
            </a:pPr>
            <a:endParaRPr lang="en-US" sz="1000" dirty="0">
              <a:solidFill>
                <a:schemeClr val="bg1"/>
              </a:solidFill>
              <a:latin typeface="Abel" panose="020B0604020202020204" charset="0"/>
            </a:endParaRPr>
          </a:p>
          <a:p>
            <a:pPr>
              <a:buClr>
                <a:schemeClr val="bg1"/>
              </a:buClr>
            </a:pPr>
            <a:r>
              <a:rPr lang="en-US" sz="1000" dirty="0">
                <a:solidFill>
                  <a:schemeClr val="bg1"/>
                </a:solidFill>
                <a:latin typeface="Abel" panose="020B0604020202020204" charset="0"/>
              </a:rPr>
              <a:t>Cities are selected based on similar population per 100,000, covid cases, weather differences covid response.</a:t>
            </a:r>
            <a:endParaRPr lang="en-CA" sz="1000" dirty="0">
              <a:solidFill>
                <a:schemeClr val="bg1"/>
              </a:solidFill>
              <a:latin typeface="Abel" panose="020B0604020202020204" charset="0"/>
            </a:endParaRPr>
          </a:p>
        </p:txBody>
      </p:sp>
      <p:sp>
        <p:nvSpPr>
          <p:cNvPr id="22" name="TextBox 21">
            <a:extLst>
              <a:ext uri="{FF2B5EF4-FFF2-40B4-BE49-F238E27FC236}">
                <a16:creationId xmlns:a16="http://schemas.microsoft.com/office/drawing/2014/main" id="{B47AD70E-4D3C-45E4-885A-ABBB08AAC554}"/>
              </a:ext>
            </a:extLst>
          </p:cNvPr>
          <p:cNvSpPr txBox="1"/>
          <p:nvPr/>
        </p:nvSpPr>
        <p:spPr>
          <a:xfrm>
            <a:off x="307330" y="3235185"/>
            <a:ext cx="3694587" cy="1231106"/>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mavg_15_temp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temperature for the city)</a:t>
            </a:r>
            <a:br>
              <a:rPr lang="en-US" sz="1000" dirty="0">
                <a:solidFill>
                  <a:schemeClr val="bg1"/>
                </a:solidFill>
                <a:latin typeface="Abel" panose="020B0604020202020204" charset="0"/>
              </a:rPr>
            </a:br>
            <a:endParaRPr lang="en-US"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mavg_15_humidity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humidity for the city)</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sp>
        <p:nvSpPr>
          <p:cNvPr id="23" name="TextBox 22">
            <a:extLst>
              <a:ext uri="{FF2B5EF4-FFF2-40B4-BE49-F238E27FC236}">
                <a16:creationId xmlns:a16="http://schemas.microsoft.com/office/drawing/2014/main" id="{7D440EDB-57E3-44DB-B81C-1725594FC4F4}"/>
              </a:ext>
            </a:extLst>
          </p:cNvPr>
          <p:cNvSpPr txBox="1"/>
          <p:nvPr/>
        </p:nvSpPr>
        <p:spPr>
          <a:xfrm>
            <a:off x="5773974" y="2412055"/>
            <a:ext cx="3126740"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Standalone Study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(Considers all other parameters were constant like testing, lockdowns, vaccinations, etc.)</a:t>
            </a:r>
          </a:p>
          <a:p>
            <a:pPr marL="285750" indent="-285750">
              <a:buFont typeface="Arial" panose="020B0604020202020204" pitchFamily="34" charset="0"/>
              <a:buChar char="•"/>
            </a:pPr>
            <a:endParaRPr lang="en-US" sz="1200" dirty="0">
              <a:solidFill>
                <a:schemeClr val="lt1"/>
              </a:solidFill>
              <a:latin typeface="Abel" panose="020B0604020202020204" charset="0"/>
              <a:ea typeface="Encode Sans Semi Condensed"/>
              <a:cs typeface="Encode Sans Semi Condensed"/>
              <a:sym typeface="Encode Sans Semi Condensed"/>
            </a:endParaRPr>
          </a:p>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Integrity of data sources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(Data collections and reporting was reliable and neutral)</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grpSp>
        <p:nvGrpSpPr>
          <p:cNvPr id="33" name="Big_data" descr="{&quot;Key&quot;:&quot;POWER_USER_SHAPE_ICON&quot;,&quot;Value&quot;:&quot;POWER_USER_SHAPE_ICON_STYLE_1&quot;}">
            <a:extLst>
              <a:ext uri="{FF2B5EF4-FFF2-40B4-BE49-F238E27FC236}">
                <a16:creationId xmlns:a16="http://schemas.microsoft.com/office/drawing/2014/main" id="{BCF905AF-8B4C-4389-81F8-89AD5639596D}"/>
              </a:ext>
            </a:extLst>
          </p:cNvPr>
          <p:cNvGrpSpPr>
            <a:grpSpLocks noChangeAspect="1"/>
          </p:cNvGrpSpPr>
          <p:nvPr>
            <p:custDataLst>
              <p:tags r:id="rId1"/>
            </p:custDataLst>
          </p:nvPr>
        </p:nvGrpSpPr>
        <p:grpSpPr>
          <a:xfrm>
            <a:off x="3514366" y="1474841"/>
            <a:ext cx="792437" cy="671059"/>
            <a:chOff x="2879725" y="4430713"/>
            <a:chExt cx="901701" cy="763587"/>
          </a:xfrm>
          <a:solidFill>
            <a:schemeClr val="accent6">
              <a:lumMod val="60000"/>
              <a:lumOff val="40000"/>
            </a:schemeClr>
          </a:solidFill>
        </p:grpSpPr>
        <p:sp>
          <p:nvSpPr>
            <p:cNvPr id="34" name="Freeform 192">
              <a:extLst>
                <a:ext uri="{FF2B5EF4-FFF2-40B4-BE49-F238E27FC236}">
                  <a16:creationId xmlns:a16="http://schemas.microsoft.com/office/drawing/2014/main" id="{C2DBAE5F-863D-4CFC-88F7-FB1BB017C8E0}"/>
                </a:ext>
              </a:extLst>
            </p:cNvPr>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93">
              <a:extLst>
                <a:ext uri="{FF2B5EF4-FFF2-40B4-BE49-F238E27FC236}">
                  <a16:creationId xmlns:a16="http://schemas.microsoft.com/office/drawing/2014/main" id="{08CBFDC5-65EF-4705-8DD2-60E4EB06BC39}"/>
                </a:ext>
              </a:extLst>
            </p:cNvPr>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94">
              <a:extLst>
                <a:ext uri="{FF2B5EF4-FFF2-40B4-BE49-F238E27FC236}">
                  <a16:creationId xmlns:a16="http://schemas.microsoft.com/office/drawing/2014/main" id="{1B5D66D4-9125-4BD7-96B8-000C9006EF35}"/>
                </a:ext>
              </a:extLst>
            </p:cNvPr>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95">
              <a:extLst>
                <a:ext uri="{FF2B5EF4-FFF2-40B4-BE49-F238E27FC236}">
                  <a16:creationId xmlns:a16="http://schemas.microsoft.com/office/drawing/2014/main" id="{DC28966B-2703-40E5-8813-2BA9C0DABF2E}"/>
                </a:ext>
              </a:extLst>
            </p:cNvPr>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96">
              <a:extLst>
                <a:ext uri="{FF2B5EF4-FFF2-40B4-BE49-F238E27FC236}">
                  <a16:creationId xmlns:a16="http://schemas.microsoft.com/office/drawing/2014/main" id="{DB5949DD-47BA-41A1-B66A-994858B0E5DF}"/>
                </a:ext>
              </a:extLst>
            </p:cNvPr>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97">
              <a:extLst>
                <a:ext uri="{FF2B5EF4-FFF2-40B4-BE49-F238E27FC236}">
                  <a16:creationId xmlns:a16="http://schemas.microsoft.com/office/drawing/2014/main" id="{ED7F4CE7-57C9-4B09-9224-C4A7D2F4A158}"/>
                </a:ext>
              </a:extLst>
            </p:cNvPr>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Technology_Radar" descr="{&quot;Key&quot;:&quot;POWER_USER_SHAPE_ICON&quot;,&quot;Value&quot;:&quot;POWER_USER_SHAPE_ICON_STYLE_1&quot;}">
            <a:extLst>
              <a:ext uri="{FF2B5EF4-FFF2-40B4-BE49-F238E27FC236}">
                <a16:creationId xmlns:a16="http://schemas.microsoft.com/office/drawing/2014/main" id="{2BAE73E2-2EE1-4FCD-9CFA-373DF2E09064}"/>
              </a:ext>
            </a:extLst>
          </p:cNvPr>
          <p:cNvGrpSpPr>
            <a:grpSpLocks noChangeAspect="1"/>
          </p:cNvGrpSpPr>
          <p:nvPr>
            <p:custDataLst>
              <p:tags r:id="rId2"/>
            </p:custDataLst>
          </p:nvPr>
        </p:nvGrpSpPr>
        <p:grpSpPr bwMode="auto">
          <a:xfrm>
            <a:off x="4716611" y="1558549"/>
            <a:ext cx="541633" cy="542925"/>
            <a:chOff x="33" y="33"/>
            <a:chExt cx="419" cy="420"/>
          </a:xfrm>
          <a:solidFill>
            <a:schemeClr val="accent6">
              <a:lumMod val="60000"/>
              <a:lumOff val="40000"/>
            </a:schemeClr>
          </a:solidFill>
        </p:grpSpPr>
        <p:sp>
          <p:nvSpPr>
            <p:cNvPr id="41" name="Technology_Radar">
              <a:extLst>
                <a:ext uri="{FF2B5EF4-FFF2-40B4-BE49-F238E27FC236}">
                  <a16:creationId xmlns:a16="http://schemas.microsoft.com/office/drawing/2014/main" id="{D1915F74-5B3F-4793-8694-DBDA5B28391E}"/>
                </a:ext>
              </a:extLst>
            </p:cNvPr>
            <p:cNvSpPr>
              <a:spLocks noEditPoints="1"/>
            </p:cNvSpPr>
            <p:nvPr>
              <p:custDataLst>
                <p:tags r:id="rId3"/>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chnology_Radar">
              <a:extLst>
                <a:ext uri="{FF2B5EF4-FFF2-40B4-BE49-F238E27FC236}">
                  <a16:creationId xmlns:a16="http://schemas.microsoft.com/office/drawing/2014/main" id="{CEF743F1-1F7B-49A3-9144-199A5AAF3697}"/>
                </a:ext>
              </a:extLst>
            </p:cNvPr>
            <p:cNvSpPr>
              <a:spLocks noEditPoints="1"/>
            </p:cNvSpPr>
            <p:nvPr>
              <p:custDataLst>
                <p:tags r:id="rId4"/>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Google Shape;582;p44">
            <a:extLst>
              <a:ext uri="{FF2B5EF4-FFF2-40B4-BE49-F238E27FC236}">
                <a16:creationId xmlns:a16="http://schemas.microsoft.com/office/drawing/2014/main" id="{92EDBF45-6F83-470E-A509-C5F4331AE977}"/>
              </a:ext>
            </a:extLst>
          </p:cNvPr>
          <p:cNvSpPr/>
          <p:nvPr/>
        </p:nvSpPr>
        <p:spPr>
          <a:xfrm>
            <a:off x="3664527" y="2515799"/>
            <a:ext cx="518493" cy="5075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bg1"/>
          </a:solid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499;p52">
            <a:extLst>
              <a:ext uri="{FF2B5EF4-FFF2-40B4-BE49-F238E27FC236}">
                <a16:creationId xmlns:a16="http://schemas.microsoft.com/office/drawing/2014/main" id="{65A030BE-2C46-44A2-A982-B63AFC7487C4}"/>
              </a:ext>
            </a:extLst>
          </p:cNvPr>
          <p:cNvGrpSpPr/>
          <p:nvPr/>
        </p:nvGrpSpPr>
        <p:grpSpPr>
          <a:xfrm>
            <a:off x="4716611" y="2517784"/>
            <a:ext cx="473556" cy="561999"/>
            <a:chOff x="2554206" y="1011105"/>
            <a:chExt cx="613055" cy="720187"/>
          </a:xfrm>
          <a:solidFill>
            <a:schemeClr val="accent6">
              <a:lumMod val="60000"/>
              <a:lumOff val="40000"/>
            </a:schemeClr>
          </a:solidFill>
        </p:grpSpPr>
        <p:sp>
          <p:nvSpPr>
            <p:cNvPr id="46" name="Google Shape;1500;p52">
              <a:extLst>
                <a:ext uri="{FF2B5EF4-FFF2-40B4-BE49-F238E27FC236}">
                  <a16:creationId xmlns:a16="http://schemas.microsoft.com/office/drawing/2014/main" id="{223AE7F7-DEE2-4829-B0AB-E0CD85B7BB19}"/>
                </a:ext>
              </a:extLst>
            </p:cNvPr>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501;p52">
              <a:extLst>
                <a:ext uri="{FF2B5EF4-FFF2-40B4-BE49-F238E27FC236}">
                  <a16:creationId xmlns:a16="http://schemas.microsoft.com/office/drawing/2014/main" id="{A3CFA0B9-0E26-4D93-892F-DCB3916E7E6A}"/>
                </a:ext>
              </a:extLst>
            </p:cNvPr>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502;p52">
              <a:extLst>
                <a:ext uri="{FF2B5EF4-FFF2-40B4-BE49-F238E27FC236}">
                  <a16:creationId xmlns:a16="http://schemas.microsoft.com/office/drawing/2014/main" id="{0E6F32FF-2CBF-4DED-9B8F-B0C71F80810A}"/>
                </a:ext>
              </a:extLst>
            </p:cNvPr>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5576310" cy="665100"/>
          </a:xfrm>
        </p:spPr>
        <p:txBody>
          <a:bodyPr/>
          <a:lstStyle/>
          <a:p>
            <a:r>
              <a:rPr lang="en-CA" dirty="0"/>
              <a:t>Exploratory Data Analysis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944158"/>
            <a:ext cx="2789396"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First Round of Data Discovery</a:t>
            </a:r>
          </a:p>
          <a:p>
            <a:endParaRPr lang="en-CA" sz="1600" b="1" dirty="0">
              <a:solidFill>
                <a:schemeClr val="bg1"/>
              </a:solidFill>
            </a:endParaRPr>
          </a:p>
        </p:txBody>
      </p:sp>
      <p:sp>
        <p:nvSpPr>
          <p:cNvPr id="13" name="TextBox 12">
            <a:extLst>
              <a:ext uri="{FF2B5EF4-FFF2-40B4-BE49-F238E27FC236}">
                <a16:creationId xmlns:a16="http://schemas.microsoft.com/office/drawing/2014/main" id="{04CCAB39-6961-4AEE-8DA1-901CD09ED45D}"/>
              </a:ext>
            </a:extLst>
          </p:cNvPr>
          <p:cNvSpPr txBox="1"/>
          <p:nvPr/>
        </p:nvSpPr>
        <p:spPr>
          <a:xfrm>
            <a:off x="5636876" y="943121"/>
            <a:ext cx="3136829"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Second  Round of Data Discovery</a:t>
            </a:r>
          </a:p>
          <a:p>
            <a:endParaRPr lang="en-CA" sz="1600" b="1" dirty="0">
              <a:solidFill>
                <a:schemeClr val="bg1"/>
              </a:solidFill>
            </a:endParaRPr>
          </a:p>
        </p:txBody>
      </p:sp>
      <p:grpSp>
        <p:nvGrpSpPr>
          <p:cNvPr id="15" name="Filter2" descr="{&quot;Key&quot;:&quot;POWER_USER_SHAPE_ICON&quot;,&quot;Value&quot;:&quot;POWER_USER_SHAPE_ICON_STYLE_1&quot;}">
            <a:extLst>
              <a:ext uri="{FF2B5EF4-FFF2-40B4-BE49-F238E27FC236}">
                <a16:creationId xmlns:a16="http://schemas.microsoft.com/office/drawing/2014/main" id="{50C7E0E2-4F57-4D3A-A307-A6B972618CE3}"/>
              </a:ext>
            </a:extLst>
          </p:cNvPr>
          <p:cNvGrpSpPr>
            <a:grpSpLocks noChangeAspect="1"/>
          </p:cNvGrpSpPr>
          <p:nvPr>
            <p:custDataLst>
              <p:tags r:id="rId1"/>
            </p:custDataLst>
          </p:nvPr>
        </p:nvGrpSpPr>
        <p:grpSpPr>
          <a:xfrm>
            <a:off x="658065" y="1884310"/>
            <a:ext cx="808556" cy="1168977"/>
            <a:chOff x="6282508" y="384175"/>
            <a:chExt cx="762817" cy="973138"/>
          </a:xfrm>
          <a:solidFill>
            <a:schemeClr val="accent1"/>
          </a:solidFill>
        </p:grpSpPr>
        <p:sp>
          <p:nvSpPr>
            <p:cNvPr id="17" name="Freeform 44">
              <a:extLst>
                <a:ext uri="{FF2B5EF4-FFF2-40B4-BE49-F238E27FC236}">
                  <a16:creationId xmlns:a16="http://schemas.microsoft.com/office/drawing/2014/main" id="{1DA6416C-58B0-4E9E-B642-C3E5F29BCD9F}"/>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5">
              <a:extLst>
                <a:ext uri="{FF2B5EF4-FFF2-40B4-BE49-F238E27FC236}">
                  <a16:creationId xmlns:a16="http://schemas.microsoft.com/office/drawing/2014/main" id="{DD168490-9C48-4E44-8606-09F409F98937}"/>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6">
              <a:extLst>
                <a:ext uri="{FF2B5EF4-FFF2-40B4-BE49-F238E27FC236}">
                  <a16:creationId xmlns:a16="http://schemas.microsoft.com/office/drawing/2014/main" id="{02A22CD4-08DA-4811-9E5D-D57228B9F87A}"/>
                </a:ext>
              </a:extLst>
            </p:cNvPr>
            <p:cNvSpPr>
              <a:spLocks noEditPoints="1"/>
            </p:cNvSpPr>
            <p:nvPr/>
          </p:nvSpPr>
          <p:spPr bwMode="auto">
            <a:xfrm>
              <a:off x="6515868"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28B5578E-632D-47CF-B554-1739D1C667B2}"/>
                </a:ext>
              </a:extLst>
            </p:cNvPr>
            <p:cNvSpPr>
              <a:spLocks noEditPoints="1"/>
            </p:cNvSpPr>
            <p:nvPr/>
          </p:nvSpPr>
          <p:spPr bwMode="auto">
            <a:xfrm>
              <a:off x="6282508"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8">
              <a:extLst>
                <a:ext uri="{FF2B5EF4-FFF2-40B4-BE49-F238E27FC236}">
                  <a16:creationId xmlns:a16="http://schemas.microsoft.com/office/drawing/2014/main" id="{D99C5FE2-36FC-453E-96C0-B6208784AB80}"/>
                </a:ext>
              </a:extLst>
            </p:cNvPr>
            <p:cNvSpPr>
              <a:spLocks noEditPoints="1"/>
            </p:cNvSpPr>
            <p:nvPr/>
          </p:nvSpPr>
          <p:spPr bwMode="auto">
            <a:xfrm>
              <a:off x="6750819"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575F6B71-7B35-4D49-A0F0-D8D121956FE6}"/>
              </a:ext>
            </a:extLst>
          </p:cNvPr>
          <p:cNvSpPr txBox="1"/>
          <p:nvPr/>
        </p:nvSpPr>
        <p:spPr>
          <a:xfrm>
            <a:off x="612577" y="1534701"/>
            <a:ext cx="1051469" cy="276999"/>
          </a:xfrm>
          <a:prstGeom prst="rect">
            <a:avLst/>
          </a:prstGeom>
          <a:noFill/>
        </p:spPr>
        <p:txBody>
          <a:bodyPr wrap="square" rtlCol="0">
            <a:spAutoFit/>
          </a:bodyPr>
          <a:lstStyle/>
          <a:p>
            <a:r>
              <a:rPr lang="en-CA" sz="1200" dirty="0">
                <a:solidFill>
                  <a:schemeClr val="bg1"/>
                </a:solidFill>
              </a:rPr>
              <a:t>4 datasets</a:t>
            </a:r>
          </a:p>
        </p:txBody>
      </p:sp>
      <p:pic>
        <p:nvPicPr>
          <p:cNvPr id="4" name="Picture 3">
            <a:extLst>
              <a:ext uri="{FF2B5EF4-FFF2-40B4-BE49-F238E27FC236}">
                <a16:creationId xmlns:a16="http://schemas.microsoft.com/office/drawing/2014/main" id="{B4033748-986C-4371-B779-E8CFA789289C}"/>
              </a:ext>
            </a:extLst>
          </p:cNvPr>
          <p:cNvPicPr>
            <a:picLocks noChangeAspect="1"/>
          </p:cNvPicPr>
          <p:nvPr/>
        </p:nvPicPr>
        <p:blipFill>
          <a:blip r:embed="rId6"/>
          <a:stretch>
            <a:fillRect/>
          </a:stretch>
        </p:blipFill>
        <p:spPr>
          <a:xfrm>
            <a:off x="1466621" y="2241287"/>
            <a:ext cx="394850" cy="422398"/>
          </a:xfrm>
          <a:prstGeom prst="rect">
            <a:avLst/>
          </a:prstGeom>
        </p:spPr>
      </p:pic>
      <p:sp>
        <p:nvSpPr>
          <p:cNvPr id="26" name="TextBox 25">
            <a:extLst>
              <a:ext uri="{FF2B5EF4-FFF2-40B4-BE49-F238E27FC236}">
                <a16:creationId xmlns:a16="http://schemas.microsoft.com/office/drawing/2014/main" id="{EAAA3ED8-98BD-49A3-831B-F0EF541D46D2}"/>
              </a:ext>
            </a:extLst>
          </p:cNvPr>
          <p:cNvSpPr txBox="1"/>
          <p:nvPr/>
        </p:nvSpPr>
        <p:spPr>
          <a:xfrm>
            <a:off x="263639" y="3050558"/>
            <a:ext cx="3766068" cy="892552"/>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Initial Review using Python</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Weather data extracted from </a:t>
            </a:r>
            <a:r>
              <a:rPr lang="en-US" sz="1000" dirty="0" err="1">
                <a:solidFill>
                  <a:schemeClr val="bg1"/>
                </a:solidFill>
                <a:latin typeface="Abel" panose="020B0604020202020204" charset="0"/>
              </a:rPr>
              <a:t>openwheathermap</a:t>
            </a:r>
            <a:r>
              <a:rPr lang="en-US" sz="1000" dirty="0">
                <a:solidFill>
                  <a:schemeClr val="bg1"/>
                </a:solidFill>
                <a:latin typeface="Abel" panose="020B0604020202020204" charset="0"/>
              </a:rPr>
              <a:t> was reliable </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data had discrepancies for both cities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Frequent changes in formats of recording data causing data jitters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New sources were identified</a:t>
            </a:r>
          </a:p>
        </p:txBody>
      </p:sp>
      <p:sp>
        <p:nvSpPr>
          <p:cNvPr id="27" name="Freeform 48">
            <a:extLst>
              <a:ext uri="{FF2B5EF4-FFF2-40B4-BE49-F238E27FC236}">
                <a16:creationId xmlns:a16="http://schemas.microsoft.com/office/drawing/2014/main" id="{A9824BAA-F134-4BC5-8240-9FAE5A4137FC}"/>
              </a:ext>
            </a:extLst>
          </p:cNvPr>
          <p:cNvSpPr>
            <a:spLocks noEditPoints="1"/>
          </p:cNvSpPr>
          <p:nvPr/>
        </p:nvSpPr>
        <p:spPr bwMode="auto">
          <a:xfrm>
            <a:off x="1371156" y="1884310"/>
            <a:ext cx="163221" cy="184977"/>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Filter2" descr="{&quot;Key&quot;:&quot;POWER_USER_SHAPE_ICON&quot;,&quot;Value&quot;:&quot;POWER_USER_SHAPE_ICON_STYLE_1&quot;}">
            <a:extLst>
              <a:ext uri="{FF2B5EF4-FFF2-40B4-BE49-F238E27FC236}">
                <a16:creationId xmlns:a16="http://schemas.microsoft.com/office/drawing/2014/main" id="{B6BCAEC2-7ED5-40E1-AE2E-1D060885C0FB}"/>
              </a:ext>
            </a:extLst>
          </p:cNvPr>
          <p:cNvGrpSpPr>
            <a:grpSpLocks noChangeAspect="1"/>
          </p:cNvGrpSpPr>
          <p:nvPr>
            <p:custDataLst>
              <p:tags r:id="rId2"/>
            </p:custDataLst>
          </p:nvPr>
        </p:nvGrpSpPr>
        <p:grpSpPr>
          <a:xfrm>
            <a:off x="6402647" y="1845203"/>
            <a:ext cx="777401" cy="1168977"/>
            <a:chOff x="6311900" y="384175"/>
            <a:chExt cx="733425" cy="973138"/>
          </a:xfrm>
          <a:solidFill>
            <a:schemeClr val="tx1">
              <a:lumMod val="25000"/>
              <a:lumOff val="75000"/>
            </a:schemeClr>
          </a:solidFill>
        </p:grpSpPr>
        <p:sp>
          <p:nvSpPr>
            <p:cNvPr id="29" name="Freeform 44">
              <a:extLst>
                <a:ext uri="{FF2B5EF4-FFF2-40B4-BE49-F238E27FC236}">
                  <a16:creationId xmlns:a16="http://schemas.microsoft.com/office/drawing/2014/main" id="{FBA07473-31E5-4DED-BAEF-AEC597191A1B}"/>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5">
              <a:extLst>
                <a:ext uri="{FF2B5EF4-FFF2-40B4-BE49-F238E27FC236}">
                  <a16:creationId xmlns:a16="http://schemas.microsoft.com/office/drawing/2014/main" id="{D2A2F448-3D5B-44AE-8181-2DD34999E7BB}"/>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6">
              <a:extLst>
                <a:ext uri="{FF2B5EF4-FFF2-40B4-BE49-F238E27FC236}">
                  <a16:creationId xmlns:a16="http://schemas.microsoft.com/office/drawing/2014/main" id="{58A17F1B-3797-482F-8F49-D97E592A6F43}"/>
                </a:ext>
              </a:extLst>
            </p:cNvPr>
            <p:cNvSpPr>
              <a:spLocks noEditPoints="1"/>
            </p:cNvSpPr>
            <p:nvPr/>
          </p:nvSpPr>
          <p:spPr bwMode="auto">
            <a:xfrm>
              <a:off x="6561617"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D63AB688-CD64-448F-B041-6C5F28AFAF4A}"/>
                </a:ext>
              </a:extLst>
            </p:cNvPr>
            <p:cNvSpPr>
              <a:spLocks noEditPoints="1"/>
            </p:cNvSpPr>
            <p:nvPr/>
          </p:nvSpPr>
          <p:spPr bwMode="auto">
            <a:xfrm>
              <a:off x="6328253"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48">
              <a:extLst>
                <a:ext uri="{FF2B5EF4-FFF2-40B4-BE49-F238E27FC236}">
                  <a16:creationId xmlns:a16="http://schemas.microsoft.com/office/drawing/2014/main" id="{15D19458-688A-4703-887B-D83A7874F958}"/>
                </a:ext>
              </a:extLst>
            </p:cNvPr>
            <p:cNvSpPr>
              <a:spLocks noEditPoints="1"/>
            </p:cNvSpPr>
            <p:nvPr/>
          </p:nvSpPr>
          <p:spPr bwMode="auto">
            <a:xfrm>
              <a:off x="6796565"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4F330515-6CA4-44B5-A1AB-6C7F4B43CA05}"/>
              </a:ext>
            </a:extLst>
          </p:cNvPr>
          <p:cNvSpPr txBox="1"/>
          <p:nvPr/>
        </p:nvSpPr>
        <p:spPr>
          <a:xfrm>
            <a:off x="6342154" y="1504244"/>
            <a:ext cx="1051469" cy="276999"/>
          </a:xfrm>
          <a:prstGeom prst="rect">
            <a:avLst/>
          </a:prstGeom>
          <a:noFill/>
        </p:spPr>
        <p:txBody>
          <a:bodyPr wrap="square" rtlCol="0">
            <a:spAutoFit/>
          </a:bodyPr>
          <a:lstStyle/>
          <a:p>
            <a:r>
              <a:rPr lang="en-CA" sz="1200" dirty="0">
                <a:solidFill>
                  <a:schemeClr val="bg1"/>
                </a:solidFill>
              </a:rPr>
              <a:t>3 datasets</a:t>
            </a:r>
          </a:p>
        </p:txBody>
      </p:sp>
      <p:sp>
        <p:nvSpPr>
          <p:cNvPr id="35" name="TextBox 34">
            <a:extLst>
              <a:ext uri="{FF2B5EF4-FFF2-40B4-BE49-F238E27FC236}">
                <a16:creationId xmlns:a16="http://schemas.microsoft.com/office/drawing/2014/main" id="{44DF5F70-D18F-4E75-BC60-FBF73DE6C69B}"/>
              </a:ext>
            </a:extLst>
          </p:cNvPr>
          <p:cNvSpPr txBox="1"/>
          <p:nvPr/>
        </p:nvSpPr>
        <p:spPr>
          <a:xfrm>
            <a:off x="5636877" y="3058040"/>
            <a:ext cx="3507123" cy="1354217"/>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Repeated Review using Excel</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19 cases data from Government websites was reliable</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Instead of using daily new cases, moving Averages was used to remove anomalies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To further smoothen city cases data Moving averages per 100K population was considered</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15 days moving averages for temperature and humidity was taken considering new cases incubation period is 15 days</a:t>
            </a:r>
          </a:p>
        </p:txBody>
      </p:sp>
      <p:pic>
        <p:nvPicPr>
          <p:cNvPr id="36" name="File_Excel3" descr="{&quot;Key&quot;:&quot;POWER_USER_SHAPE_ICON&quot;,&quot;Value&quot;:&quot;POWER_USER_SHAPE_ICON_STYLE_1&quot;}">
            <a:extLst>
              <a:ext uri="{FF2B5EF4-FFF2-40B4-BE49-F238E27FC236}">
                <a16:creationId xmlns:a16="http://schemas.microsoft.com/office/drawing/2014/main" id="{4FB737DC-E273-41C9-BBF6-81ABDEC9B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2797" y="2064709"/>
            <a:ext cx="777402" cy="777402"/>
          </a:xfrm>
          <a:prstGeom prst="rect">
            <a:avLst/>
          </a:prstGeom>
          <a:noFill/>
          <a:extLst>
            <a:ext uri="{909E8E84-426E-40DD-AFC4-6F175D3DCCD1}">
              <a14:hiddenFill xmlns:a14="http://schemas.microsoft.com/office/drawing/2010/main">
                <a:solidFill>
                  <a:srgbClr val="FFFFFF"/>
                </a:solidFill>
              </a14:hiddenFill>
            </a:ext>
          </a:extLst>
        </p:spPr>
      </p:pic>
      <p:sp>
        <p:nvSpPr>
          <p:cNvPr id="37" name="Crossroads" descr="{&quot;Key&quot;:&quot;POWER_USER_SHAPE_ICON&quot;,&quot;Value&quot;:&quot;POWER_USER_SHAPE_ICON_STYLE_1&quot;}">
            <a:extLst>
              <a:ext uri="{FF2B5EF4-FFF2-40B4-BE49-F238E27FC236}">
                <a16:creationId xmlns:a16="http://schemas.microsoft.com/office/drawing/2014/main" id="{821D169E-78C7-4977-A8A8-C08A8559B7E0}"/>
              </a:ext>
            </a:extLst>
          </p:cNvPr>
          <p:cNvSpPr>
            <a:spLocks noChangeAspect="1"/>
          </p:cNvSpPr>
          <p:nvPr>
            <p:custDataLst>
              <p:tags r:id="rId3"/>
            </p:custDataLst>
          </p:nvPr>
        </p:nvSpPr>
        <p:spPr bwMode="auto">
          <a:xfrm>
            <a:off x="3574947" y="1466341"/>
            <a:ext cx="1717872" cy="1870086"/>
          </a:xfrm>
          <a:custGeom>
            <a:avLst/>
            <a:gdLst>
              <a:gd name="T0" fmla="*/ 626 w 736"/>
              <a:gd name="T1" fmla="*/ 300 h 800"/>
              <a:gd name="T2" fmla="*/ 368 w 736"/>
              <a:gd name="T3" fmla="*/ 300 h 800"/>
              <a:gd name="T4" fmla="*/ 368 w 736"/>
              <a:gd name="T5" fmla="*/ 266 h 800"/>
              <a:gd name="T6" fmla="*/ 455 w 736"/>
              <a:gd name="T7" fmla="*/ 266 h 800"/>
              <a:gd name="T8" fmla="*/ 468 w 736"/>
              <a:gd name="T9" fmla="*/ 253 h 800"/>
              <a:gd name="T10" fmla="*/ 468 w 736"/>
              <a:gd name="T11" fmla="*/ 80 h 800"/>
              <a:gd name="T12" fmla="*/ 455 w 736"/>
              <a:gd name="T13" fmla="*/ 66 h 800"/>
              <a:gd name="T14" fmla="*/ 368 w 736"/>
              <a:gd name="T15" fmla="*/ 66 h 800"/>
              <a:gd name="T16" fmla="*/ 368 w 736"/>
              <a:gd name="T17" fmla="*/ 33 h 800"/>
              <a:gd name="T18" fmla="*/ 334 w 736"/>
              <a:gd name="T19" fmla="*/ 0 h 800"/>
              <a:gd name="T20" fmla="*/ 301 w 736"/>
              <a:gd name="T21" fmla="*/ 33 h 800"/>
              <a:gd name="T22" fmla="*/ 301 w 736"/>
              <a:gd name="T23" fmla="*/ 66 h 800"/>
              <a:gd name="T24" fmla="*/ 109 w 736"/>
              <a:gd name="T25" fmla="*/ 66 h 800"/>
              <a:gd name="T26" fmla="*/ 87 w 736"/>
              <a:gd name="T27" fmla="*/ 75 h 800"/>
              <a:gd name="T28" fmla="*/ 5 w 736"/>
              <a:gd name="T29" fmla="*/ 157 h 800"/>
              <a:gd name="T30" fmla="*/ 5 w 736"/>
              <a:gd name="T31" fmla="*/ 175 h 800"/>
              <a:gd name="T32" fmla="*/ 87 w 736"/>
              <a:gd name="T33" fmla="*/ 257 h 800"/>
              <a:gd name="T34" fmla="*/ 109 w 736"/>
              <a:gd name="T35" fmla="*/ 266 h 800"/>
              <a:gd name="T36" fmla="*/ 301 w 736"/>
              <a:gd name="T37" fmla="*/ 266 h 800"/>
              <a:gd name="T38" fmla="*/ 301 w 736"/>
              <a:gd name="T39" fmla="*/ 300 h 800"/>
              <a:gd name="T40" fmla="*/ 214 w 736"/>
              <a:gd name="T41" fmla="*/ 300 h 800"/>
              <a:gd name="T42" fmla="*/ 201 w 736"/>
              <a:gd name="T43" fmla="*/ 313 h 800"/>
              <a:gd name="T44" fmla="*/ 201 w 736"/>
              <a:gd name="T45" fmla="*/ 486 h 800"/>
              <a:gd name="T46" fmla="*/ 214 w 736"/>
              <a:gd name="T47" fmla="*/ 500 h 800"/>
              <a:gd name="T48" fmla="*/ 301 w 736"/>
              <a:gd name="T49" fmla="*/ 500 h 800"/>
              <a:gd name="T50" fmla="*/ 301 w 736"/>
              <a:gd name="T51" fmla="*/ 766 h 800"/>
              <a:gd name="T52" fmla="*/ 334 w 736"/>
              <a:gd name="T53" fmla="*/ 800 h 800"/>
              <a:gd name="T54" fmla="*/ 368 w 736"/>
              <a:gd name="T55" fmla="*/ 766 h 800"/>
              <a:gd name="T56" fmla="*/ 368 w 736"/>
              <a:gd name="T57" fmla="*/ 500 h 800"/>
              <a:gd name="T58" fmla="*/ 626 w 736"/>
              <a:gd name="T59" fmla="*/ 500 h 800"/>
              <a:gd name="T60" fmla="*/ 648 w 736"/>
              <a:gd name="T61" fmla="*/ 491 h 800"/>
              <a:gd name="T62" fmla="*/ 731 w 736"/>
              <a:gd name="T63" fmla="*/ 409 h 800"/>
              <a:gd name="T64" fmla="*/ 731 w 736"/>
              <a:gd name="T65" fmla="*/ 391 h 800"/>
              <a:gd name="T66" fmla="*/ 648 w 736"/>
              <a:gd name="T67" fmla="*/ 309 h 800"/>
              <a:gd name="T68" fmla="*/ 626 w 736"/>
              <a:gd name="T69" fmla="*/ 3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6" h="800">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A700814-D17A-47D4-B2A6-BA74AC721467}"/>
              </a:ext>
            </a:extLst>
          </p:cNvPr>
          <p:cNvSpPr txBox="1"/>
          <p:nvPr/>
        </p:nvSpPr>
        <p:spPr>
          <a:xfrm>
            <a:off x="3760018" y="1691314"/>
            <a:ext cx="943304" cy="307777"/>
          </a:xfrm>
          <a:prstGeom prst="rect">
            <a:avLst/>
          </a:prstGeom>
          <a:noFill/>
        </p:spPr>
        <p:txBody>
          <a:bodyPr wrap="square" rtlCol="0">
            <a:spAutoFit/>
          </a:bodyPr>
          <a:lstStyle/>
          <a:p>
            <a:r>
              <a:rPr lang="en-CA" dirty="0">
                <a:solidFill>
                  <a:schemeClr val="tx1"/>
                </a:solidFill>
              </a:rPr>
              <a:t>Round 1</a:t>
            </a:r>
          </a:p>
        </p:txBody>
      </p:sp>
      <p:sp>
        <p:nvSpPr>
          <p:cNvPr id="38" name="TextBox 37">
            <a:extLst>
              <a:ext uri="{FF2B5EF4-FFF2-40B4-BE49-F238E27FC236}">
                <a16:creationId xmlns:a16="http://schemas.microsoft.com/office/drawing/2014/main" id="{E0C52AF0-C762-45C8-ABCA-18B65F972C9B}"/>
              </a:ext>
            </a:extLst>
          </p:cNvPr>
          <p:cNvSpPr txBox="1"/>
          <p:nvPr/>
        </p:nvSpPr>
        <p:spPr>
          <a:xfrm>
            <a:off x="4276047" y="2247495"/>
            <a:ext cx="943304" cy="307777"/>
          </a:xfrm>
          <a:prstGeom prst="rect">
            <a:avLst/>
          </a:prstGeom>
          <a:noFill/>
        </p:spPr>
        <p:txBody>
          <a:bodyPr wrap="square" rtlCol="0">
            <a:spAutoFit/>
          </a:bodyPr>
          <a:lstStyle/>
          <a:p>
            <a:r>
              <a:rPr lang="en-CA" dirty="0">
                <a:solidFill>
                  <a:schemeClr val="tx1"/>
                </a:solidFill>
              </a:rPr>
              <a:t>Round 2</a:t>
            </a:r>
          </a:p>
        </p:txBody>
      </p:sp>
    </p:spTree>
    <p:extLst>
      <p:ext uri="{BB962C8B-B14F-4D97-AF65-F5344CB8AC3E}">
        <p14:creationId xmlns:p14="http://schemas.microsoft.com/office/powerpoint/2010/main" val="394285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New Cases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2406616" y="725037"/>
            <a:ext cx="3766067"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No. of cases per 100K population (7 days average)</a:t>
            </a:r>
          </a:p>
          <a:p>
            <a:endParaRPr lang="en-CA" b="1" dirty="0">
              <a:solidFill>
                <a:schemeClr val="bg1"/>
              </a:solidFill>
            </a:endParaRPr>
          </a:p>
        </p:txBody>
      </p:sp>
      <p:grpSp>
        <p:nvGrpSpPr>
          <p:cNvPr id="39" name="Group 38">
            <a:extLst>
              <a:ext uri="{FF2B5EF4-FFF2-40B4-BE49-F238E27FC236}">
                <a16:creationId xmlns:a16="http://schemas.microsoft.com/office/drawing/2014/main" id="{24A56EA4-16B6-444F-BCF7-BA9079BA783E}"/>
              </a:ext>
            </a:extLst>
          </p:cNvPr>
          <p:cNvGrpSpPr/>
          <p:nvPr/>
        </p:nvGrpSpPr>
        <p:grpSpPr>
          <a:xfrm>
            <a:off x="1566156" y="1089923"/>
            <a:ext cx="5549922" cy="2899445"/>
            <a:chOff x="0" y="1095300"/>
            <a:chExt cx="6657424" cy="3892775"/>
          </a:xfrm>
        </p:grpSpPr>
        <p:pic>
          <p:nvPicPr>
            <p:cNvPr id="40" name="Google Shape;91;p19">
              <a:extLst>
                <a:ext uri="{FF2B5EF4-FFF2-40B4-BE49-F238E27FC236}">
                  <a16:creationId xmlns:a16="http://schemas.microsoft.com/office/drawing/2014/main" id="{9F0AF654-2462-46BB-8FAE-AFA00D527EE1}"/>
                </a:ext>
              </a:extLst>
            </p:cNvPr>
            <p:cNvPicPr preferRelativeResize="0"/>
            <p:nvPr/>
          </p:nvPicPr>
          <p:blipFill>
            <a:blip r:embed="rId3">
              <a:alphaModFix/>
            </a:blip>
            <a:stretch>
              <a:fillRect/>
            </a:stretch>
          </p:blipFill>
          <p:spPr>
            <a:xfrm>
              <a:off x="0" y="1095300"/>
              <a:ext cx="6657424" cy="3892775"/>
            </a:xfrm>
            <a:prstGeom prst="rect">
              <a:avLst/>
            </a:prstGeom>
            <a:noFill/>
            <a:ln>
              <a:noFill/>
            </a:ln>
          </p:spPr>
        </p:pic>
        <p:sp>
          <p:nvSpPr>
            <p:cNvPr id="41" name="Google Shape;93;p19">
              <a:extLst>
                <a:ext uri="{FF2B5EF4-FFF2-40B4-BE49-F238E27FC236}">
                  <a16:creationId xmlns:a16="http://schemas.microsoft.com/office/drawing/2014/main" id="{9E8C3E42-6658-4435-B9DC-D378647DD1C3}"/>
                </a:ext>
              </a:extLst>
            </p:cNvPr>
            <p:cNvSpPr/>
            <p:nvPr/>
          </p:nvSpPr>
          <p:spPr>
            <a:xfrm>
              <a:off x="1324725" y="2064800"/>
              <a:ext cx="2331300" cy="254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A</a:t>
              </a:r>
              <a:endParaRPr sz="2100"/>
            </a:p>
          </p:txBody>
        </p:sp>
        <p:sp>
          <p:nvSpPr>
            <p:cNvPr id="42" name="Google Shape;94;p19">
              <a:extLst>
                <a:ext uri="{FF2B5EF4-FFF2-40B4-BE49-F238E27FC236}">
                  <a16:creationId xmlns:a16="http://schemas.microsoft.com/office/drawing/2014/main" id="{718B5ACF-DBBD-41B1-8E05-63A31C5FD6DE}"/>
                </a:ext>
              </a:extLst>
            </p:cNvPr>
            <p:cNvSpPr/>
            <p:nvPr/>
          </p:nvSpPr>
          <p:spPr>
            <a:xfrm>
              <a:off x="4692050" y="1780100"/>
              <a:ext cx="13599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B</a:t>
              </a:r>
              <a:endParaRPr sz="1800"/>
            </a:p>
          </p:txBody>
        </p:sp>
        <p:sp>
          <p:nvSpPr>
            <p:cNvPr id="43" name="Google Shape;95;p19">
              <a:extLst>
                <a:ext uri="{FF2B5EF4-FFF2-40B4-BE49-F238E27FC236}">
                  <a16:creationId xmlns:a16="http://schemas.microsoft.com/office/drawing/2014/main" id="{A382AC22-753C-420A-A647-C8DCBB6BC866}"/>
                </a:ext>
              </a:extLst>
            </p:cNvPr>
            <p:cNvSpPr/>
            <p:nvPr/>
          </p:nvSpPr>
          <p:spPr>
            <a:xfrm>
              <a:off x="3656025" y="2352675"/>
              <a:ext cx="10953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C</a:t>
              </a:r>
              <a:endParaRPr sz="1800"/>
            </a:p>
          </p:txBody>
        </p:sp>
      </p:grpSp>
      <p:sp>
        <p:nvSpPr>
          <p:cNvPr id="44" name="Google Shape;92;p19">
            <a:extLst>
              <a:ext uri="{FF2B5EF4-FFF2-40B4-BE49-F238E27FC236}">
                <a16:creationId xmlns:a16="http://schemas.microsoft.com/office/drawing/2014/main" id="{EFB1EBB1-7B1B-4058-896D-AA32B1E80E28}"/>
              </a:ext>
            </a:extLst>
          </p:cNvPr>
          <p:cNvSpPr txBox="1"/>
          <p:nvPr/>
        </p:nvSpPr>
        <p:spPr>
          <a:xfrm>
            <a:off x="-107853" y="2169599"/>
            <a:ext cx="1694099" cy="203129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The period between May 2020 to Nov 2020, we can see that the weather is a variable that can directly impact the number of confirmed Covid Cases, especifically Cold weather.</a:t>
            </a:r>
            <a:endParaRPr sz="1200" dirty="0">
              <a:solidFill>
                <a:schemeClr val="bg1"/>
              </a:solidFill>
              <a:latin typeface="Abel" panose="020B0604020202020204" charset="0"/>
            </a:endParaRPr>
          </a:p>
          <a:p>
            <a:pPr marL="457200" lvl="0" indent="0" rtl="0">
              <a:spcBef>
                <a:spcPts val="0"/>
              </a:spcBef>
              <a:spcAft>
                <a:spcPts val="0"/>
              </a:spcAft>
              <a:buNone/>
            </a:pPr>
            <a:r>
              <a:rPr lang="en" sz="1200" dirty="0">
                <a:solidFill>
                  <a:schemeClr val="bg1"/>
                </a:solidFill>
                <a:latin typeface="Abel" panose="020B0604020202020204" charset="0"/>
              </a:rPr>
              <a:t> </a:t>
            </a:r>
            <a:endParaRPr sz="1200" dirty="0">
              <a:solidFill>
                <a:schemeClr val="bg1"/>
              </a:solidFill>
              <a:latin typeface="Abel" panose="020B0604020202020204" charset="0"/>
            </a:endParaRPr>
          </a:p>
        </p:txBody>
      </p:sp>
      <p:sp>
        <p:nvSpPr>
          <p:cNvPr id="45" name="Google Shape;92;p19">
            <a:extLst>
              <a:ext uri="{FF2B5EF4-FFF2-40B4-BE49-F238E27FC236}">
                <a16:creationId xmlns:a16="http://schemas.microsoft.com/office/drawing/2014/main" id="{591C5724-228E-442A-813D-A8D88EA6DDF6}"/>
              </a:ext>
            </a:extLst>
          </p:cNvPr>
          <p:cNvSpPr txBox="1"/>
          <p:nvPr/>
        </p:nvSpPr>
        <p:spPr>
          <a:xfrm>
            <a:off x="1749624" y="3814495"/>
            <a:ext cx="2822376" cy="1477297"/>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endParaRPr sz="1200" dirty="0">
              <a:latin typeface="Abel" panose="020B0604020202020204" charset="0"/>
            </a:endParaRPr>
          </a:p>
          <a:p>
            <a:pPr marL="158750" lvl="0" algn="just" rtl="0">
              <a:spcBef>
                <a:spcPts val="0"/>
              </a:spcBef>
              <a:spcAft>
                <a:spcPts val="0"/>
              </a:spcAft>
              <a:buSzPts val="1100"/>
            </a:pPr>
            <a:r>
              <a:rPr lang="en" sz="1200" dirty="0">
                <a:solidFill>
                  <a:schemeClr val="bg1"/>
                </a:solidFill>
                <a:latin typeface="Abel" panose="020B0604020202020204" charset="0"/>
              </a:rPr>
              <a:t>Zone A: </a:t>
            </a:r>
          </a:p>
          <a:p>
            <a:pPr marL="158750" lvl="0" algn="just" rtl="0">
              <a:spcBef>
                <a:spcPts val="0"/>
              </a:spcBef>
              <a:spcAft>
                <a:spcPts val="0"/>
              </a:spcAft>
              <a:buSzPts val="1100"/>
            </a:pPr>
            <a:r>
              <a:rPr lang="en" sz="1200" dirty="0">
                <a:solidFill>
                  <a:schemeClr val="bg1"/>
                </a:solidFill>
                <a:latin typeface="Abel" panose="020B0604020202020204" charset="0"/>
              </a:rPr>
              <a:t>As New York was going through a hotter weather, Sao Paulo was going through winter and an increase on the number of cases.</a:t>
            </a:r>
            <a:endParaRPr sz="1200" dirty="0">
              <a:solidFill>
                <a:schemeClr val="bg1"/>
              </a:solidFill>
              <a:latin typeface="Abel" panose="020B0604020202020204" charset="0"/>
            </a:endParaRPr>
          </a:p>
          <a:p>
            <a:pPr marL="0" lvl="0" indent="0" algn="just" rtl="0">
              <a:spcBef>
                <a:spcPts val="0"/>
              </a:spcBef>
              <a:spcAft>
                <a:spcPts val="0"/>
              </a:spcAft>
              <a:buNone/>
            </a:pPr>
            <a:endParaRPr sz="1200" dirty="0">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864424" y="3989368"/>
            <a:ext cx="2822376" cy="110796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C: </a:t>
            </a:r>
          </a:p>
          <a:p>
            <a:pPr marL="158750" lvl="0" rtl="0">
              <a:spcBef>
                <a:spcPts val="0"/>
              </a:spcBef>
              <a:spcAft>
                <a:spcPts val="0"/>
              </a:spcAft>
              <a:buSzPts val="1100"/>
            </a:pPr>
            <a:r>
              <a:rPr lang="en" sz="1200" dirty="0">
                <a:solidFill>
                  <a:schemeClr val="bg1"/>
                </a:solidFill>
                <a:latin typeface="Abel" panose="020B0604020202020204" charset="0"/>
              </a:rPr>
              <a:t>In this zone occurs a season transition for both cities; The temperatures are slightly similar. Therefore, the number of cases also follow  the same tendency. </a:t>
            </a:r>
            <a:endParaRPr sz="1200" dirty="0">
              <a:solidFill>
                <a:schemeClr val="bg1"/>
              </a:solidFill>
              <a:latin typeface="Abel" panose="020B0604020202020204" charset="0"/>
            </a:endParaRPr>
          </a:p>
        </p:txBody>
      </p:sp>
      <p:sp>
        <p:nvSpPr>
          <p:cNvPr id="47" name="Google Shape;92;p19">
            <a:extLst>
              <a:ext uri="{FF2B5EF4-FFF2-40B4-BE49-F238E27FC236}">
                <a16:creationId xmlns:a16="http://schemas.microsoft.com/office/drawing/2014/main" id="{3C8294EE-3285-407F-B347-34A43372E9FA}"/>
              </a:ext>
            </a:extLst>
          </p:cNvPr>
          <p:cNvSpPr txBox="1"/>
          <p:nvPr/>
        </p:nvSpPr>
        <p:spPr>
          <a:xfrm>
            <a:off x="6920346" y="1247795"/>
            <a:ext cx="2223654" cy="1661963"/>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B :</a:t>
            </a:r>
          </a:p>
          <a:p>
            <a:pPr marL="158750" lvl="0" rtl="0">
              <a:spcBef>
                <a:spcPts val="0"/>
              </a:spcBef>
              <a:spcAft>
                <a:spcPts val="0"/>
              </a:spcAft>
              <a:buSzPts val="1100"/>
            </a:pPr>
            <a:r>
              <a:rPr lang="en" sz="1200" dirty="0">
                <a:solidFill>
                  <a:schemeClr val="bg1"/>
                </a:solidFill>
                <a:latin typeface="Abel" panose="020B0604020202020204" charset="0"/>
              </a:rPr>
              <a:t>doesn't follow the same trend as Zone A, possibly as result of the vaccination rate in both cities. NYC higher vaccination rate than Sao Paulo in the same period. </a:t>
            </a:r>
            <a:endParaRPr sz="1200" dirty="0">
              <a:solidFill>
                <a:schemeClr val="bg1"/>
              </a:solidFill>
              <a:latin typeface="Abel" panose="020B0604020202020204" charset="0"/>
            </a:endParaRPr>
          </a:p>
          <a:p>
            <a:pPr marL="457200" lvl="0" indent="0" rtl="0">
              <a:spcBef>
                <a:spcPts val="0"/>
              </a:spcBef>
              <a:spcAft>
                <a:spcPts val="0"/>
              </a:spcAft>
              <a:buNone/>
            </a:pPr>
            <a:endParaRPr sz="1200" dirty="0">
              <a:solidFill>
                <a:schemeClr val="bg1"/>
              </a:solidFill>
              <a:latin typeface="Abel" panose="020B0604020202020204" charset="0"/>
            </a:endParaRPr>
          </a:p>
        </p:txBody>
      </p:sp>
      <p:cxnSp>
        <p:nvCxnSpPr>
          <p:cNvPr id="5" name="Straight Arrow Connector 4">
            <a:extLst>
              <a:ext uri="{FF2B5EF4-FFF2-40B4-BE49-F238E27FC236}">
                <a16:creationId xmlns:a16="http://schemas.microsoft.com/office/drawing/2014/main" id="{03C65D85-8A32-4A7A-BE6F-D1D4ACF10D07}"/>
              </a:ext>
            </a:extLst>
          </p:cNvPr>
          <p:cNvCxnSpPr>
            <a:cxnSpLocks/>
          </p:cNvCxnSpPr>
          <p:nvPr/>
        </p:nvCxnSpPr>
        <p:spPr>
          <a:xfrm flipV="1">
            <a:off x="6274733" y="1599981"/>
            <a:ext cx="841345" cy="56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41374B-28FD-4B92-9F93-404C65C004AC}"/>
              </a:ext>
            </a:extLst>
          </p:cNvPr>
          <p:cNvCxnSpPr>
            <a:cxnSpLocks/>
          </p:cNvCxnSpPr>
          <p:nvPr/>
        </p:nvCxnSpPr>
        <p:spPr>
          <a:xfrm>
            <a:off x="5207267" y="3079484"/>
            <a:ext cx="837225" cy="114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558681-DCDD-4229-886C-1A9253A1EC28}"/>
              </a:ext>
            </a:extLst>
          </p:cNvPr>
          <p:cNvCxnSpPr>
            <a:cxnSpLocks/>
          </p:cNvCxnSpPr>
          <p:nvPr/>
        </p:nvCxnSpPr>
        <p:spPr>
          <a:xfrm flipH="1">
            <a:off x="2757056" y="3006436"/>
            <a:ext cx="772342" cy="119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5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Weather</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868804"/>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temperature: 15 days average</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0" y="3554088"/>
            <a:ext cx="4142365" cy="1477297"/>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NY curve shows that there is a relation between weather and no. cases. Although, for Sao Paulo the 15 days temp avg is slightly linear. The reason of this discrepancy is possibly due to external factors as vaccination rate, lockdown restrictions, etc.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4742206" y="3554088"/>
            <a:ext cx="4401794" cy="1046410"/>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Considering the period selected on Zone A, we can see that humidity is quite similar in both cities, Therefore, this parameter does not impact the number of confirmed cases.</a:t>
            </a:r>
          </a:p>
          <a:p>
            <a:pPr marL="158750" lvl="0" rtl="0">
              <a:spcBef>
                <a:spcPts val="0"/>
              </a:spcBef>
              <a:spcAft>
                <a:spcPts val="0"/>
              </a:spcAft>
              <a:buSzPts val="1100"/>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pic>
        <p:nvPicPr>
          <p:cNvPr id="17" name="Google Shape;104;p20">
            <a:extLst>
              <a:ext uri="{FF2B5EF4-FFF2-40B4-BE49-F238E27FC236}">
                <a16:creationId xmlns:a16="http://schemas.microsoft.com/office/drawing/2014/main" id="{7252CDB1-5937-4441-8A1B-BC59D1E4DB1D}"/>
              </a:ext>
            </a:extLst>
          </p:cNvPr>
          <p:cNvPicPr preferRelativeResize="0"/>
          <p:nvPr/>
        </p:nvPicPr>
        <p:blipFill rotWithShape="1">
          <a:blip r:embed="rId3">
            <a:alphaModFix/>
          </a:blip>
          <a:srcRect t="4085"/>
          <a:stretch/>
        </p:blipFill>
        <p:spPr>
          <a:xfrm>
            <a:off x="250292" y="1358568"/>
            <a:ext cx="3836654" cy="2013532"/>
          </a:xfrm>
          <a:prstGeom prst="rect">
            <a:avLst/>
          </a:prstGeom>
          <a:noFill/>
          <a:ln>
            <a:noFill/>
          </a:ln>
        </p:spPr>
      </p:pic>
      <p:pic>
        <p:nvPicPr>
          <p:cNvPr id="18" name="Google Shape;105;p20">
            <a:extLst>
              <a:ext uri="{FF2B5EF4-FFF2-40B4-BE49-F238E27FC236}">
                <a16:creationId xmlns:a16="http://schemas.microsoft.com/office/drawing/2014/main" id="{216A7F79-3B1E-45FA-B5F6-D50FA1A1C8D5}"/>
              </a:ext>
            </a:extLst>
          </p:cNvPr>
          <p:cNvPicPr preferRelativeResize="0"/>
          <p:nvPr/>
        </p:nvPicPr>
        <p:blipFill rotWithShape="1">
          <a:blip r:embed="rId4">
            <a:alphaModFix/>
          </a:blip>
          <a:srcRect t="3016"/>
          <a:stretch/>
        </p:blipFill>
        <p:spPr>
          <a:xfrm>
            <a:off x="4869515" y="1339268"/>
            <a:ext cx="4149649" cy="2013532"/>
          </a:xfrm>
          <a:prstGeom prst="rect">
            <a:avLst/>
          </a:prstGeom>
          <a:noFill/>
          <a:ln>
            <a:noFill/>
          </a:ln>
        </p:spPr>
      </p:pic>
      <p:sp>
        <p:nvSpPr>
          <p:cNvPr id="20" name="Google Shape;110;p20">
            <a:extLst>
              <a:ext uri="{FF2B5EF4-FFF2-40B4-BE49-F238E27FC236}">
                <a16:creationId xmlns:a16="http://schemas.microsoft.com/office/drawing/2014/main" id="{B7170352-1834-45B6-B548-85AB7214D5C3}"/>
              </a:ext>
            </a:extLst>
          </p:cNvPr>
          <p:cNvSpPr/>
          <p:nvPr/>
        </p:nvSpPr>
        <p:spPr>
          <a:xfrm>
            <a:off x="5756565" y="1339268"/>
            <a:ext cx="1732332" cy="178323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A</a:t>
            </a:r>
            <a:endParaRPr sz="2400"/>
          </a:p>
        </p:txBody>
      </p:sp>
      <p:sp>
        <p:nvSpPr>
          <p:cNvPr id="21" name="TextBox 20">
            <a:extLst>
              <a:ext uri="{FF2B5EF4-FFF2-40B4-BE49-F238E27FC236}">
                <a16:creationId xmlns:a16="http://schemas.microsoft.com/office/drawing/2014/main" id="{E8073783-04E7-4026-884D-D3196DDB7674}"/>
              </a:ext>
            </a:extLst>
          </p:cNvPr>
          <p:cNvSpPr txBox="1"/>
          <p:nvPr/>
        </p:nvSpPr>
        <p:spPr>
          <a:xfrm>
            <a:off x="4742206" y="850917"/>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humidity: 15 days average</a:t>
            </a:r>
          </a:p>
        </p:txBody>
      </p:sp>
    </p:spTree>
    <p:extLst>
      <p:ext uri="{BB962C8B-B14F-4D97-AF65-F5344CB8AC3E}">
        <p14:creationId xmlns:p14="http://schemas.microsoft.com/office/powerpoint/2010/main" val="17486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Methodology</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72519" y="2437133"/>
            <a:ext cx="3106666" cy="2769959"/>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15 days average temperature and humidity up to the day before as this is usually the virus incubation period</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New cases per 100K to compare same size of population</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Moving 7 days average of new cases per 100K to smooth out any reporting anomalies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548671" y="863605"/>
            <a:ext cx="3595329" cy="3416290"/>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correlations to validate the strength of the relationship between the variables.</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3 different regressions , one for each city and one combined. For the combined, we added “</a:t>
            </a:r>
            <a:r>
              <a:rPr lang="en-US" dirty="0" err="1">
                <a:solidFill>
                  <a:schemeClr val="bg1"/>
                </a:solidFill>
                <a:latin typeface="Abel" panose="020B0604020202020204" charset="0"/>
              </a:rPr>
              <a:t>is_New</a:t>
            </a:r>
            <a:r>
              <a:rPr lang="en-US" dirty="0">
                <a:solidFill>
                  <a:schemeClr val="bg1"/>
                </a:solidFill>
                <a:latin typeface="Abel" panose="020B0604020202020204" charset="0"/>
              </a:rPr>
              <a:t> York flag” (1= NY, 0=SP)</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Selected date range is from Feb 29,2020 to May 16,2021</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didn't split target into train and test due to time series impact and limited amount of data. Model is evaluated using actual y vs predicted y</a:t>
            </a:r>
          </a:p>
        </p:txBody>
      </p:sp>
      <p:graphicFrame>
        <p:nvGraphicFramePr>
          <p:cNvPr id="2" name="Diagram 1">
            <a:extLst>
              <a:ext uri="{FF2B5EF4-FFF2-40B4-BE49-F238E27FC236}">
                <a16:creationId xmlns:a16="http://schemas.microsoft.com/office/drawing/2014/main" id="{25A92F58-E6F4-470C-9303-1C54A627DF2C}"/>
              </a:ext>
            </a:extLst>
          </p:cNvPr>
          <p:cNvGraphicFramePr/>
          <p:nvPr>
            <p:extLst>
              <p:ext uri="{D42A27DB-BD31-4B8C-83A1-F6EECF244321}">
                <p14:modId xmlns:p14="http://schemas.microsoft.com/office/powerpoint/2010/main" val="2346253941"/>
              </p:ext>
            </p:extLst>
          </p:nvPr>
        </p:nvGraphicFramePr>
        <p:xfrm>
          <a:off x="2673854" y="1220249"/>
          <a:ext cx="3262818" cy="2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94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B65C9F-22F6-412C-90AB-AC9787199D67}"/>
              </a:ext>
            </a:extLst>
          </p:cNvPr>
          <p:cNvPicPr>
            <a:picLocks noChangeAspect="1"/>
          </p:cNvPicPr>
          <p:nvPr/>
        </p:nvPicPr>
        <p:blipFill>
          <a:blip r:embed="rId3"/>
          <a:stretch>
            <a:fillRect/>
          </a:stretch>
        </p:blipFill>
        <p:spPr>
          <a:xfrm>
            <a:off x="124835" y="1226453"/>
            <a:ext cx="3570100" cy="3688446"/>
          </a:xfrm>
          <a:prstGeom prst="rect">
            <a:avLst/>
          </a:prstGeom>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Correlation Analysis- Combined Data</a:t>
            </a:r>
          </a:p>
        </p:txBody>
      </p:sp>
      <p:grpSp>
        <p:nvGrpSpPr>
          <p:cNvPr id="6" name="Group 5">
            <a:extLst>
              <a:ext uri="{FF2B5EF4-FFF2-40B4-BE49-F238E27FC236}">
                <a16:creationId xmlns:a16="http://schemas.microsoft.com/office/drawing/2014/main" id="{F3377099-B671-4B18-AB5A-346FC1853880}"/>
              </a:ext>
            </a:extLst>
          </p:cNvPr>
          <p:cNvGrpSpPr/>
          <p:nvPr/>
        </p:nvGrpSpPr>
        <p:grpSpPr>
          <a:xfrm>
            <a:off x="977109" y="4749980"/>
            <a:ext cx="611837" cy="215444"/>
            <a:chOff x="3711391" y="1307581"/>
            <a:chExt cx="611837" cy="215444"/>
          </a:xfrm>
        </p:grpSpPr>
        <p:sp>
          <p:nvSpPr>
            <p:cNvPr id="4" name="Oval 3">
              <a:extLst>
                <a:ext uri="{FF2B5EF4-FFF2-40B4-BE49-F238E27FC236}">
                  <a16:creationId xmlns:a16="http://schemas.microsoft.com/office/drawing/2014/main" id="{FFDD455A-D5AC-4500-8E50-3B9022E27C7A}"/>
                </a:ext>
              </a:extLst>
            </p:cNvPr>
            <p:cNvSpPr/>
            <p:nvPr/>
          </p:nvSpPr>
          <p:spPr>
            <a:xfrm>
              <a:off x="3711391" y="1378324"/>
              <a:ext cx="80682" cy="73958"/>
            </a:xfrm>
            <a:prstGeom prst="ellipse">
              <a:avLst/>
            </a:prstGeom>
            <a:solidFill>
              <a:srgbClr val="DC8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5DBA75E7-73D8-4F68-9478-F90506D2EDB7}"/>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New York</a:t>
              </a:r>
              <a:endParaRPr lang="en-CA" sz="800" b="1" dirty="0">
                <a:solidFill>
                  <a:schemeClr val="tx1"/>
                </a:solidFill>
                <a:latin typeface="Abel" panose="020B0604020202020204" charset="0"/>
              </a:endParaRPr>
            </a:p>
          </p:txBody>
        </p:sp>
      </p:grpSp>
      <p:grpSp>
        <p:nvGrpSpPr>
          <p:cNvPr id="8" name="Group 7">
            <a:extLst>
              <a:ext uri="{FF2B5EF4-FFF2-40B4-BE49-F238E27FC236}">
                <a16:creationId xmlns:a16="http://schemas.microsoft.com/office/drawing/2014/main" id="{53955D6B-1D3A-4CB0-8C4C-89CB77112CF4}"/>
              </a:ext>
            </a:extLst>
          </p:cNvPr>
          <p:cNvGrpSpPr/>
          <p:nvPr/>
        </p:nvGrpSpPr>
        <p:grpSpPr>
          <a:xfrm>
            <a:off x="1804867" y="4749980"/>
            <a:ext cx="611837" cy="215444"/>
            <a:chOff x="3711391" y="1307581"/>
            <a:chExt cx="611837" cy="215444"/>
          </a:xfrm>
        </p:grpSpPr>
        <p:sp>
          <p:nvSpPr>
            <p:cNvPr id="9" name="Oval 8">
              <a:extLst>
                <a:ext uri="{FF2B5EF4-FFF2-40B4-BE49-F238E27FC236}">
                  <a16:creationId xmlns:a16="http://schemas.microsoft.com/office/drawing/2014/main" id="{2718440A-4312-4712-96BE-A38357DE414B}"/>
                </a:ext>
              </a:extLst>
            </p:cNvPr>
            <p:cNvSpPr/>
            <p:nvPr/>
          </p:nvSpPr>
          <p:spPr>
            <a:xfrm>
              <a:off x="3711391" y="1378324"/>
              <a:ext cx="80682" cy="739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solidFill>
                  <a:schemeClr val="tx1"/>
                </a:solidFill>
              </a:endParaRPr>
            </a:p>
          </p:txBody>
        </p:sp>
        <p:sp>
          <p:nvSpPr>
            <p:cNvPr id="10" name="TextBox 9">
              <a:extLst>
                <a:ext uri="{FF2B5EF4-FFF2-40B4-BE49-F238E27FC236}">
                  <a16:creationId xmlns:a16="http://schemas.microsoft.com/office/drawing/2014/main" id="{B1254A78-A873-42E1-805F-0E9374B7790E}"/>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Sao Paulo</a:t>
              </a:r>
              <a:endParaRPr lang="en-CA" sz="800" b="1" dirty="0">
                <a:solidFill>
                  <a:schemeClr val="tx1"/>
                </a:solidFill>
                <a:latin typeface="Abel" panose="020B0604020202020204" charset="0"/>
              </a:endParaRPr>
            </a:p>
          </p:txBody>
        </p:sp>
      </p:grpSp>
      <p:sp>
        <p:nvSpPr>
          <p:cNvPr id="15" name="TextBox 14">
            <a:extLst>
              <a:ext uri="{FF2B5EF4-FFF2-40B4-BE49-F238E27FC236}">
                <a16:creationId xmlns:a16="http://schemas.microsoft.com/office/drawing/2014/main" id="{7E508513-47C7-43D4-AE18-398C7D8675DB}"/>
              </a:ext>
            </a:extLst>
          </p:cNvPr>
          <p:cNvSpPr txBox="1"/>
          <p:nvPr/>
        </p:nvSpPr>
        <p:spPr>
          <a:xfrm>
            <a:off x="180814" y="738705"/>
            <a:ext cx="370729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Both cities : New Cases with temperature &amp; Humidity </a:t>
            </a:r>
          </a:p>
          <a:p>
            <a:r>
              <a:rPr lang="en-US" sz="1200" b="1" dirty="0">
                <a:solidFill>
                  <a:schemeClr val="bg1"/>
                </a:solidFill>
                <a:latin typeface="Abel" panose="020B0604020202020204" charset="0"/>
                <a:cs typeface="Arial" panose="020B0604020202020204" pitchFamily="34" charset="0"/>
              </a:rPr>
              <a:t>( 15 days average)</a:t>
            </a:r>
          </a:p>
        </p:txBody>
      </p:sp>
      <p:sp>
        <p:nvSpPr>
          <p:cNvPr id="18" name="TextBox 17">
            <a:extLst>
              <a:ext uri="{FF2B5EF4-FFF2-40B4-BE49-F238E27FC236}">
                <a16:creationId xmlns:a16="http://schemas.microsoft.com/office/drawing/2014/main" id="{304318B8-DD4C-4A64-B136-A61FCC50FF7C}"/>
              </a:ext>
            </a:extLst>
          </p:cNvPr>
          <p:cNvSpPr txBox="1"/>
          <p:nvPr/>
        </p:nvSpPr>
        <p:spPr>
          <a:xfrm>
            <a:off x="3787344" y="1648781"/>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New York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0" name="TextBox 19">
            <a:extLst>
              <a:ext uri="{FF2B5EF4-FFF2-40B4-BE49-F238E27FC236}">
                <a16:creationId xmlns:a16="http://schemas.microsoft.com/office/drawing/2014/main" id="{BA12C0DE-D70C-4EDE-B8FE-44E2F3512B36}"/>
              </a:ext>
            </a:extLst>
          </p:cNvPr>
          <p:cNvSpPr txBox="1"/>
          <p:nvPr/>
        </p:nvSpPr>
        <p:spPr>
          <a:xfrm>
            <a:off x="3787344" y="2922876"/>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Sao Paulo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4" name="TextBox 23">
            <a:extLst>
              <a:ext uri="{FF2B5EF4-FFF2-40B4-BE49-F238E27FC236}">
                <a16:creationId xmlns:a16="http://schemas.microsoft.com/office/drawing/2014/main" id="{46F25A32-960F-4852-AAC3-9212EFFC75EC}"/>
              </a:ext>
            </a:extLst>
          </p:cNvPr>
          <p:cNvSpPr txBox="1"/>
          <p:nvPr/>
        </p:nvSpPr>
        <p:spPr>
          <a:xfrm>
            <a:off x="3818212" y="4288352"/>
            <a:ext cx="5148045" cy="1015663"/>
          </a:xfrm>
          <a:prstGeom prst="rect">
            <a:avLst/>
          </a:prstGeom>
          <a:noFill/>
        </p:spPr>
        <p:txBody>
          <a:bodyPr wrap="square">
            <a:spAutoFit/>
          </a:bodyPr>
          <a:lstStyle/>
          <a:p>
            <a:pPr marL="171450" lvl="0" indent="-171450" algn="just" rtl="0">
              <a:spcBef>
                <a:spcPts val="0"/>
              </a:spcBef>
              <a:spcAft>
                <a:spcPts val="0"/>
              </a:spcAf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Temperature: </a:t>
            </a:r>
            <a:r>
              <a:rPr lang="en-US" sz="1200" dirty="0">
                <a:solidFill>
                  <a:schemeClr val="bg1"/>
                </a:solidFill>
                <a:latin typeface="Abel" panose="020B0604020202020204" charset="0"/>
                <a:cs typeface="Arial" panose="020B0604020202020204" pitchFamily="34" charset="0"/>
              </a:rPr>
              <a:t>No. of cases in SP do not follow a trend, while NY does. This confirms that the data makes sense.</a:t>
            </a:r>
          </a:p>
          <a:p>
            <a:pPr marL="171450" indent="-171450" algn="jus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Humidity: </a:t>
            </a:r>
            <a:r>
              <a:rPr lang="en-US" sz="1200" dirty="0">
                <a:solidFill>
                  <a:schemeClr val="bg1"/>
                </a:solidFill>
                <a:latin typeface="Abel" panose="020B0604020202020204" charset="0"/>
                <a:cs typeface="Arial" panose="020B0604020202020204" pitchFamily="34" charset="0"/>
              </a:rPr>
              <a:t>There is no impact on the number of cases when humidity is considered for the analysis.  </a:t>
            </a:r>
          </a:p>
          <a:p>
            <a:pPr marL="0" lvl="0" indent="0" algn="just" rtl="0">
              <a:spcBef>
                <a:spcPts val="0"/>
              </a:spcBef>
              <a:spcAft>
                <a:spcPts val="0"/>
              </a:spcAft>
              <a:buNone/>
            </a:pPr>
            <a:endParaRPr lang="en-US" sz="1200" dirty="0">
              <a:solidFill>
                <a:schemeClr val="bg1"/>
              </a:solidFill>
              <a:latin typeface="Abel" panose="020B0604020202020204" charset="0"/>
              <a:cs typeface="Arial" panose="020B0604020202020204" pitchFamily="34" charset="0"/>
            </a:endParaRPr>
          </a:p>
        </p:txBody>
      </p:sp>
      <p:pic>
        <p:nvPicPr>
          <p:cNvPr id="29" name="Picture 28">
            <a:extLst>
              <a:ext uri="{FF2B5EF4-FFF2-40B4-BE49-F238E27FC236}">
                <a16:creationId xmlns:a16="http://schemas.microsoft.com/office/drawing/2014/main" id="{465447F1-345B-4705-9EBF-0EE34138E519}"/>
              </a:ext>
            </a:extLst>
          </p:cNvPr>
          <p:cNvPicPr>
            <a:picLocks noChangeAspect="1"/>
          </p:cNvPicPr>
          <p:nvPr/>
        </p:nvPicPr>
        <p:blipFill>
          <a:blip r:embed="rId4"/>
          <a:stretch>
            <a:fillRect/>
          </a:stretch>
        </p:blipFill>
        <p:spPr>
          <a:xfrm>
            <a:off x="3882637" y="1083926"/>
            <a:ext cx="5023860" cy="532508"/>
          </a:xfrm>
          <a:prstGeom prst="rect">
            <a:avLst/>
          </a:prstGeom>
        </p:spPr>
      </p:pic>
      <p:pic>
        <p:nvPicPr>
          <p:cNvPr id="31" name="Picture 30">
            <a:extLst>
              <a:ext uri="{FF2B5EF4-FFF2-40B4-BE49-F238E27FC236}">
                <a16:creationId xmlns:a16="http://schemas.microsoft.com/office/drawing/2014/main" id="{7636540E-5FFF-456E-B1B0-4D926FCDDF2E}"/>
              </a:ext>
            </a:extLst>
          </p:cNvPr>
          <p:cNvPicPr>
            <a:picLocks noChangeAspect="1"/>
          </p:cNvPicPr>
          <p:nvPr/>
        </p:nvPicPr>
        <p:blipFill>
          <a:blip r:embed="rId5"/>
          <a:stretch>
            <a:fillRect/>
          </a:stretch>
        </p:blipFill>
        <p:spPr>
          <a:xfrm>
            <a:off x="3882638" y="2178240"/>
            <a:ext cx="5023860" cy="540372"/>
          </a:xfrm>
          <a:prstGeom prst="rect">
            <a:avLst/>
          </a:prstGeom>
        </p:spPr>
      </p:pic>
      <p:pic>
        <p:nvPicPr>
          <p:cNvPr id="33" name="Picture 32">
            <a:extLst>
              <a:ext uri="{FF2B5EF4-FFF2-40B4-BE49-F238E27FC236}">
                <a16:creationId xmlns:a16="http://schemas.microsoft.com/office/drawing/2014/main" id="{2B7034D3-463A-4841-8206-7DA2911B180C}"/>
              </a:ext>
            </a:extLst>
          </p:cNvPr>
          <p:cNvPicPr>
            <a:picLocks noChangeAspect="1"/>
          </p:cNvPicPr>
          <p:nvPr/>
        </p:nvPicPr>
        <p:blipFill>
          <a:blip r:embed="rId6"/>
          <a:stretch>
            <a:fillRect/>
          </a:stretch>
        </p:blipFill>
        <p:spPr>
          <a:xfrm>
            <a:off x="3882637" y="3422408"/>
            <a:ext cx="5023860" cy="518972"/>
          </a:xfrm>
          <a:prstGeom prst="rect">
            <a:avLst/>
          </a:prstGeom>
        </p:spPr>
      </p:pic>
    </p:spTree>
    <p:extLst>
      <p:ext uri="{BB962C8B-B14F-4D97-AF65-F5344CB8AC3E}">
        <p14:creationId xmlns:p14="http://schemas.microsoft.com/office/powerpoint/2010/main" val="218447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8895794" cy="665100"/>
          </a:xfrm>
        </p:spPr>
        <p:txBody>
          <a:bodyPr/>
          <a:lstStyle/>
          <a:p>
            <a:r>
              <a:rPr lang="en-CA" dirty="0"/>
              <a:t>Regression Models : </a:t>
            </a:r>
            <a:r>
              <a:rPr lang="en-CA" sz="1800" dirty="0"/>
              <a:t>Both Weather Variables (Features) with Target (New Cases)</a:t>
            </a:r>
          </a:p>
        </p:txBody>
      </p:sp>
      <p:graphicFrame>
        <p:nvGraphicFramePr>
          <p:cNvPr id="2" name="Table 1">
            <a:extLst>
              <a:ext uri="{FF2B5EF4-FFF2-40B4-BE49-F238E27FC236}">
                <a16:creationId xmlns:a16="http://schemas.microsoft.com/office/drawing/2014/main" id="{8572DC79-FC41-44C4-90B8-E416AA765C65}"/>
              </a:ext>
            </a:extLst>
          </p:cNvPr>
          <p:cNvGraphicFramePr>
            <a:graphicFrameLocks noGrp="1"/>
          </p:cNvGraphicFramePr>
          <p:nvPr>
            <p:extLst>
              <p:ext uri="{D42A27DB-BD31-4B8C-83A1-F6EECF244321}">
                <p14:modId xmlns:p14="http://schemas.microsoft.com/office/powerpoint/2010/main" val="1081596250"/>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48.809054423686256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0.3177470498469601</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-0.67294798 -0.02484348 -10.39035159]]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[29.84871747]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5" name="Table 14">
            <a:extLst>
              <a:ext uri="{FF2B5EF4-FFF2-40B4-BE49-F238E27FC236}">
                <a16:creationId xmlns:a16="http://schemas.microsoft.com/office/drawing/2014/main" id="{26CECDCE-7160-4C35-B794-D85D483E2668}"/>
              </a:ext>
            </a:extLst>
          </p:cNvPr>
          <p:cNvGraphicFramePr>
            <a:graphicFrameLocks noGrp="1"/>
          </p:cNvGraphicFramePr>
          <p:nvPr>
            <p:extLst>
              <p:ext uri="{D42A27DB-BD31-4B8C-83A1-F6EECF244321}">
                <p14:modId xmlns:p14="http://schemas.microsoft.com/office/powerpoint/2010/main" val="534733497"/>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26.13768873196065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0.5995014517681266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[[-0.79141555  0.14548759]]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[10.08624177]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22" name="Table 21">
            <a:extLst>
              <a:ext uri="{FF2B5EF4-FFF2-40B4-BE49-F238E27FC236}">
                <a16:creationId xmlns:a16="http://schemas.microsoft.com/office/drawing/2014/main" id="{8FDE1F10-D0D8-40E9-9699-9382084C1332}"/>
              </a:ext>
            </a:extLst>
          </p:cNvPr>
          <p:cNvGraphicFramePr>
            <a:graphicFrameLocks noGrp="1"/>
          </p:cNvGraphicFramePr>
          <p:nvPr>
            <p:extLst>
              <p:ext uri="{D42A27DB-BD31-4B8C-83A1-F6EECF244321}">
                <p14:modId xmlns:p14="http://schemas.microsoft.com/office/powerpoint/2010/main" val="2962908365"/>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62.72028045761924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0.05168768077673047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[[ 0.40810781 -0.46844933]]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[39.0550793]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sp>
        <p:nvSpPr>
          <p:cNvPr id="4" name="Flowchart: Connector 3">
            <a:extLst>
              <a:ext uri="{FF2B5EF4-FFF2-40B4-BE49-F238E27FC236}">
                <a16:creationId xmlns:a16="http://schemas.microsoft.com/office/drawing/2014/main" id="{B8ABC7E8-2341-46B1-91A5-98581C7003A6}"/>
              </a:ext>
            </a:extLst>
          </p:cNvPr>
          <p:cNvSpPr/>
          <p:nvPr/>
        </p:nvSpPr>
        <p:spPr>
          <a:xfrm>
            <a:off x="1835524" y="80406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1</a:t>
            </a:r>
            <a:endParaRPr lang="en-CA" sz="1800" dirty="0">
              <a:latin typeface="Abel" panose="020B0604020202020204" charset="0"/>
            </a:endParaRPr>
          </a:p>
        </p:txBody>
      </p:sp>
      <p:sp>
        <p:nvSpPr>
          <p:cNvPr id="23" name="Flowchart: Connector 22">
            <a:extLst>
              <a:ext uri="{FF2B5EF4-FFF2-40B4-BE49-F238E27FC236}">
                <a16:creationId xmlns:a16="http://schemas.microsoft.com/office/drawing/2014/main" id="{92545833-9680-4819-9BBF-7719A529768F}"/>
              </a:ext>
            </a:extLst>
          </p:cNvPr>
          <p:cNvSpPr/>
          <p:nvPr/>
        </p:nvSpPr>
        <p:spPr>
          <a:xfrm>
            <a:off x="124835" y="247565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2</a:t>
            </a:r>
            <a:endParaRPr lang="en-CA" sz="1800" dirty="0">
              <a:latin typeface="Abel" panose="020B0604020202020204" charset="0"/>
            </a:endParaRPr>
          </a:p>
        </p:txBody>
      </p:sp>
      <p:sp>
        <p:nvSpPr>
          <p:cNvPr id="24" name="Flowchart: Connector 23">
            <a:extLst>
              <a:ext uri="{FF2B5EF4-FFF2-40B4-BE49-F238E27FC236}">
                <a16:creationId xmlns:a16="http://schemas.microsoft.com/office/drawing/2014/main" id="{2A3FDE6F-81CD-40A7-B696-12CB15CA7334}"/>
              </a:ext>
            </a:extLst>
          </p:cNvPr>
          <p:cNvSpPr/>
          <p:nvPr/>
        </p:nvSpPr>
        <p:spPr>
          <a:xfrm>
            <a:off x="8204276" y="2498593"/>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3</a:t>
            </a:r>
            <a:endParaRPr lang="en-CA" sz="1800" dirty="0">
              <a:latin typeface="Abel" panose="020B0604020202020204" charset="0"/>
            </a:endParaRPr>
          </a:p>
        </p:txBody>
      </p:sp>
    </p:spTree>
    <p:extLst>
      <p:ext uri="{BB962C8B-B14F-4D97-AF65-F5344CB8AC3E}">
        <p14:creationId xmlns:p14="http://schemas.microsoft.com/office/powerpoint/2010/main" val="3097394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2349</TotalTime>
  <Words>2808</Words>
  <Application>Microsoft Office PowerPoint</Application>
  <PresentationFormat>On-screen Show (16:9)</PresentationFormat>
  <Paragraphs>295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Encode Sans Semi Condensed Light</vt:lpstr>
      <vt:lpstr>Abel</vt:lpstr>
      <vt:lpstr>Arial</vt:lpstr>
      <vt:lpstr>Calibri</vt:lpstr>
      <vt:lpstr>Encode Sans Semi Condensed</vt:lpstr>
      <vt:lpstr>Pandarus template</vt:lpstr>
      <vt:lpstr>Impact of climate variables on Covid-19 cases  for New York and Sao Paulo</vt:lpstr>
      <vt:lpstr>Overview</vt:lpstr>
      <vt:lpstr>PowerPoint Presentation</vt:lpstr>
      <vt:lpstr>Exploratory Data Analysis</vt:lpstr>
      <vt:lpstr>Data Analysis- Compare New Cases</vt:lpstr>
      <vt:lpstr>Data Analysis- Compare Weather</vt:lpstr>
      <vt:lpstr>Methodology</vt:lpstr>
      <vt:lpstr>Correlation Analysis- Combined Data</vt:lpstr>
      <vt:lpstr>Regression Models : Both Weather Variables (Features) with Target (New Cases)</vt:lpstr>
      <vt:lpstr>Regression Models : Modified to test one Feature (Temp) with Target (Cases)</vt:lpstr>
      <vt:lpstr>Conclusion</vt:lpstr>
      <vt:lpstr>Recommendations to project expansion</vt:lpstr>
      <vt:lpstr>Team</vt:lpstr>
      <vt:lpstr>PowerPoint Presentation</vt:lpstr>
      <vt:lpstr>Appendix: Extra Resources</vt:lpstr>
      <vt:lpstr>References</vt:lpstr>
      <vt:lpstr>Heatmap of all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Archana Narula</dc:creator>
  <cp:lastModifiedBy>Archana Narula</cp:lastModifiedBy>
  <cp:revision>64</cp:revision>
  <dcterms:modified xsi:type="dcterms:W3CDTF">2021-06-06T02:43:44Z</dcterms:modified>
</cp:coreProperties>
</file>